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raida NanezJames - NOAA Affiliate" initials="" lastIdx="2" clrIdx="0"/>
  <p:cmAuthor id="1" name="Susan Haynes" initials="SH" lastIdx="2" clrIdx="1">
    <p:extLst>
      <p:ext uri="{19B8F6BF-5375-455C-9EA6-DF929625EA0E}">
        <p15:presenceInfo xmlns:p15="http://schemas.microsoft.com/office/powerpoint/2012/main" userId="Susan Haynes" providerId="None"/>
      </p:ext>
    </p:extLst>
  </p:cmAuthor>
  <p:cmAuthor id="2" name="Suraida-Nanez James" initials="SJ" lastIdx="1" clrIdx="2">
    <p:extLst>
      <p:ext uri="{19B8F6BF-5375-455C-9EA6-DF929625EA0E}">
        <p15:presenceInfo xmlns:p15="http://schemas.microsoft.com/office/powerpoint/2012/main" userId="Suraida-Nanez J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C7E1F5"/>
    <a:srgbClr val="01A1DD"/>
    <a:srgbClr val="F8A53B"/>
    <a:srgbClr val="FDE9CD"/>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c4777e391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c4777e391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277ed005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0277ed005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c4f2837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0c4f2837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c4777e39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c4777e39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0c4f28374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0c4f28374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c4777e391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c4777e391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0277ed00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0277ed00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277ed005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277ed005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c4777e391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c4777e391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ahmjHLyF9G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ahmjHLyF9G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2" name="Google Shape;80;g208e1b15a5c_0_50">
            <a:extLst>
              <a:ext uri="{FF2B5EF4-FFF2-40B4-BE49-F238E27FC236}">
                <a16:creationId xmlns:a16="http://schemas.microsoft.com/office/drawing/2014/main" id="{8F27D8A4-2B26-F2E8-B955-5B46263D953D}"/>
              </a:ext>
            </a:extLst>
          </p:cNvPr>
          <p:cNvSpPr txBox="1">
            <a:spLocks noGrp="1"/>
          </p:cNvSpPr>
          <p:nvPr>
            <p:ph type="body" idx="1"/>
          </p:nvPr>
        </p:nvSpPr>
        <p:spPr>
          <a:xfrm>
            <a:off x="486958" y="1466719"/>
            <a:ext cx="5460299" cy="3408300"/>
          </a:xfrm>
          <a:prstGeom prst="rect">
            <a:avLst/>
          </a:prstGeom>
          <a:noFill/>
          <a:ln>
            <a:noFill/>
          </a:ln>
        </p:spPr>
        <p:txBody>
          <a:bodyPr spcFirstLastPara="1" wrap="square" lIns="91425" tIns="91425" rIns="91425" bIns="91425" anchor="t" anchorCtr="0">
            <a:noAutofit/>
          </a:bodyPr>
          <a:lstStyle/>
          <a:p>
            <a:pPr marL="101600" lvl="0" indent="0" algn="l" rtl="0">
              <a:lnSpc>
                <a:spcPct val="115000"/>
              </a:lnSpc>
              <a:spcBef>
                <a:spcPts val="0"/>
              </a:spcBef>
              <a:spcAft>
                <a:spcPts val="0"/>
              </a:spcAft>
              <a:buClr>
                <a:schemeClr val="dk1"/>
              </a:buClr>
              <a:buSzPts val="2000"/>
              <a:buNone/>
            </a:pPr>
            <a:r>
              <a:rPr lang="en-US" sz="1500" b="1" dirty="0">
                <a:solidFill>
                  <a:schemeClr val="bg1">
                    <a:lumMod val="50000"/>
                  </a:schemeClr>
                </a:solidFill>
              </a:rPr>
              <a:t>Cold Seeps</a:t>
            </a:r>
            <a:endParaRPr sz="1500" b="1"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places where hydrogen sulfide, methane, and other hydrocarbon-rich fluids and/or gases escape from cracks in the ocean floor</a:t>
            </a:r>
            <a:endParaRPr sz="1500" dirty="0">
              <a:solidFill>
                <a:schemeClr val="bg1">
                  <a:lumMod val="50000"/>
                </a:schemeClr>
              </a:solidFill>
            </a:endParaRPr>
          </a:p>
          <a:p>
            <a:pPr marL="101600" lvl="0" indent="0" algn="l" rtl="0">
              <a:lnSpc>
                <a:spcPct val="115000"/>
              </a:lnSpc>
              <a:spcBef>
                <a:spcPts val="0"/>
              </a:spcBef>
              <a:spcAft>
                <a:spcPts val="0"/>
              </a:spcAft>
              <a:buClr>
                <a:schemeClr val="dk1"/>
              </a:buClr>
              <a:buSzPts val="2000"/>
              <a:buNone/>
            </a:pPr>
            <a:endParaRPr sz="1500" dirty="0">
              <a:solidFill>
                <a:schemeClr val="bg1">
                  <a:lumMod val="50000"/>
                </a:schemeClr>
              </a:solidFill>
            </a:endParaRPr>
          </a:p>
          <a:p>
            <a:pPr marL="101600" lvl="0" indent="0" algn="l" rtl="0">
              <a:lnSpc>
                <a:spcPct val="115000"/>
              </a:lnSpc>
              <a:spcBef>
                <a:spcPts val="0"/>
              </a:spcBef>
              <a:spcAft>
                <a:spcPts val="0"/>
              </a:spcAft>
              <a:buClr>
                <a:schemeClr val="dk1"/>
              </a:buClr>
              <a:buSzPts val="2000"/>
              <a:buNone/>
            </a:pPr>
            <a:r>
              <a:rPr lang="en-US" sz="1500" b="1" dirty="0">
                <a:solidFill>
                  <a:schemeClr val="bg1">
                    <a:lumMod val="50000"/>
                  </a:schemeClr>
                </a:solidFill>
              </a:rPr>
              <a:t>Methane Cold Seep </a:t>
            </a:r>
            <a:endParaRPr sz="1500" b="1"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characterized by methane and hydrogen sulfide bubbles coming out of the seafloor</a:t>
            </a:r>
            <a:endParaRPr sz="1500"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chemicals provide energy for chemosynthetic ecosystems</a:t>
            </a:r>
            <a:endParaRPr sz="1500" dirty="0">
              <a:solidFill>
                <a:schemeClr val="bg1">
                  <a:lumMod val="50000"/>
                </a:schemeClr>
              </a:solidFill>
            </a:endParaRPr>
          </a:p>
        </p:txBody>
      </p:sp>
      <p:pic>
        <p:nvPicPr>
          <p:cNvPr id="13" name="Google Shape;81;g208e1b15a5c_0_50" descr="Methane bubbles flow in small streams out of the sediment on an area of seafloor offshore Virginia north of Washington Canyon. Quill worms, anemones, and patches of microbial mat can be seen in and along the periphery of the seepage area. Image courtesy of NOAA Office of Ocean Exploration and Research, 2013 ROV Shakedown and Field Trials in the U.S. Atlantic Canyons.">
            <a:extLst>
              <a:ext uri="{FF2B5EF4-FFF2-40B4-BE49-F238E27FC236}">
                <a16:creationId xmlns:a16="http://schemas.microsoft.com/office/drawing/2014/main" id="{3F78B7AB-EAE0-B912-41E5-E7149460684F}"/>
              </a:ext>
            </a:extLst>
          </p:cNvPr>
          <p:cNvPicPr preferRelativeResize="0"/>
          <p:nvPr/>
        </p:nvPicPr>
        <p:blipFill rotWithShape="1">
          <a:blip r:embed="rId3">
            <a:alphaModFix/>
          </a:blip>
          <a:srcRect l="7615" r="17127"/>
          <a:stretch/>
        </p:blipFill>
        <p:spPr>
          <a:xfrm>
            <a:off x="6186286" y="1362575"/>
            <a:ext cx="2607887" cy="2095249"/>
          </a:xfrm>
          <a:prstGeom prst="rect">
            <a:avLst/>
          </a:prstGeom>
          <a:noFill/>
          <a:ln>
            <a:noFill/>
          </a:ln>
        </p:spPr>
      </p:pic>
      <p:sp>
        <p:nvSpPr>
          <p:cNvPr id="14" name="Google Shape;82;g208e1b15a5c_0_50">
            <a:extLst>
              <a:ext uri="{FF2B5EF4-FFF2-40B4-BE49-F238E27FC236}">
                <a16:creationId xmlns:a16="http://schemas.microsoft.com/office/drawing/2014/main" id="{33373694-C631-73EC-0707-DC904DDC3DB5}"/>
              </a:ext>
            </a:extLst>
          </p:cNvPr>
          <p:cNvSpPr txBox="1"/>
          <p:nvPr/>
        </p:nvSpPr>
        <p:spPr>
          <a:xfrm>
            <a:off x="6081816" y="3392974"/>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Arial"/>
                <a:ea typeface="Arial"/>
                <a:cs typeface="Arial"/>
                <a:sym typeface="Arial"/>
              </a:rPr>
              <a:t>Image courtesy of NOAA Ocean Exploration.</a:t>
            </a:r>
            <a:br>
              <a:rPr lang="en-US" sz="800" b="0" i="1" u="none" strike="noStrike" cap="none" dirty="0">
                <a:solidFill>
                  <a:srgbClr val="7F7F7F"/>
                </a:solidFill>
                <a:latin typeface="Arial"/>
                <a:ea typeface="Arial"/>
                <a:cs typeface="Arial"/>
                <a:sym typeface="Arial"/>
              </a:rPr>
            </a:br>
            <a:r>
              <a:rPr lang="en-US" sz="800" b="0" i="1" u="sng" strike="noStrike" cap="none" dirty="0">
                <a:solidFill>
                  <a:srgbClr val="7F7F7F"/>
                </a:solidFill>
                <a:latin typeface="Arial"/>
                <a:ea typeface="Arial"/>
                <a:cs typeface="Arial"/>
                <a:sym typeface="Arial"/>
              </a:rPr>
              <a:t>https://oceanexplorer.noaa.gov/okeanos/explorations/ex1903/background/seeps/welcome.html</a:t>
            </a:r>
            <a:endParaRPr sz="800" b="0" i="0" u="sng" strike="noStrike" cap="none" dirty="0">
              <a:solidFill>
                <a:srgbClr val="7F7F7F"/>
              </a:solidFill>
              <a:latin typeface="Arial"/>
              <a:ea typeface="Arial"/>
              <a:cs typeface="Arial"/>
              <a:sym typeface="Arial"/>
            </a:endParaRPr>
          </a:p>
        </p:txBody>
      </p:sp>
      <p:sp>
        <p:nvSpPr>
          <p:cNvPr id="15" name="Google Shape;83;g208e1b15a5c_0_50">
            <a:extLst>
              <a:ext uri="{FF2B5EF4-FFF2-40B4-BE49-F238E27FC236}">
                <a16:creationId xmlns:a16="http://schemas.microsoft.com/office/drawing/2014/main" id="{53CACEE0-5CF6-5146-4B5F-62B4DCCF7C33}"/>
              </a:ext>
            </a:extLst>
          </p:cNvPr>
          <p:cNvSpPr txBox="1"/>
          <p:nvPr/>
        </p:nvSpPr>
        <p:spPr>
          <a:xfrm>
            <a:off x="1430517" y="340330"/>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Background: Cold Seeps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2"/>
          <p:cNvSpPr txBox="1">
            <a:spLocks noGrp="1"/>
          </p:cNvSpPr>
          <p:nvPr>
            <p:ph type="body" idx="1"/>
          </p:nvPr>
        </p:nvSpPr>
        <p:spPr>
          <a:xfrm>
            <a:off x="311700" y="1425587"/>
            <a:ext cx="8520600" cy="2292325"/>
          </a:xfrm>
          <a:prstGeom prst="rect">
            <a:avLst/>
          </a:prstGeom>
        </p:spPr>
        <p:txBody>
          <a:bodyPr spcFirstLastPara="1" wrap="square" lIns="91425" tIns="91425" rIns="91425" bIns="91425" anchor="t" anchorCtr="0">
            <a:noAutofit/>
          </a:bodyPr>
          <a:lstStyle/>
          <a:p>
            <a:pPr marL="457200" lvl="0" indent="-368300" algn="l" rtl="0">
              <a:spcBef>
                <a:spcPts val="0"/>
              </a:spcBef>
              <a:spcAft>
                <a:spcPts val="1200"/>
              </a:spcAft>
              <a:buClr>
                <a:schemeClr val="bg1">
                  <a:lumMod val="50000"/>
                </a:schemeClr>
              </a:buClr>
              <a:buSzPts val="2200"/>
              <a:buFont typeface="Arial" panose="020B0604020202020204" pitchFamily="34" charset="0"/>
              <a:buChar char="•"/>
            </a:pPr>
            <a:r>
              <a:rPr lang="en" b="1" dirty="0">
                <a:solidFill>
                  <a:schemeClr val="bg1">
                    <a:lumMod val="50000"/>
                  </a:schemeClr>
                </a:solidFill>
              </a:rPr>
              <a:t>Be sure to include the following:</a:t>
            </a:r>
            <a:endParaRPr b="1" dirty="0">
              <a:solidFill>
                <a:schemeClr val="bg1">
                  <a:lumMod val="50000"/>
                </a:schemeClr>
              </a:solidFill>
            </a:endParaRPr>
          </a:p>
          <a:p>
            <a:pPr marL="914400" lvl="1" indent="-355600" algn="l" rtl="0">
              <a:spcBef>
                <a:spcPts val="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The </a:t>
            </a:r>
            <a:r>
              <a:rPr lang="en" sz="1800" b="1" dirty="0">
                <a:solidFill>
                  <a:schemeClr val="bg1">
                    <a:lumMod val="50000"/>
                  </a:schemeClr>
                </a:solidFill>
              </a:rPr>
              <a:t>hypothesis </a:t>
            </a:r>
            <a:r>
              <a:rPr lang="en" sz="1800" dirty="0">
                <a:solidFill>
                  <a:schemeClr val="bg1">
                    <a:lumMod val="50000"/>
                  </a:schemeClr>
                </a:solidFill>
              </a:rPr>
              <a:t>your group selected. </a:t>
            </a:r>
          </a:p>
          <a:p>
            <a:pPr marL="914400" lvl="1" indent="-355600" algn="l" rtl="0">
              <a:spcBef>
                <a:spcPts val="0"/>
              </a:spcBef>
              <a:spcAft>
                <a:spcPts val="0"/>
              </a:spcAft>
              <a:buClr>
                <a:schemeClr val="bg1">
                  <a:lumMod val="50000"/>
                </a:schemeClr>
              </a:buClr>
              <a:buSzPts val="2000"/>
              <a:buFont typeface="Arial" panose="020B0604020202020204" pitchFamily="34" charset="0"/>
              <a:buChar char="•"/>
            </a:pPr>
            <a:endParaRPr sz="1800" dirty="0">
              <a:solidFill>
                <a:schemeClr val="bg1">
                  <a:lumMod val="50000"/>
                </a:schemeClr>
              </a:solidFill>
            </a:endParaRP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The specific </a:t>
            </a:r>
            <a:r>
              <a:rPr lang="en" sz="1800" b="1" dirty="0">
                <a:solidFill>
                  <a:schemeClr val="bg1">
                    <a:lumMod val="50000"/>
                  </a:schemeClr>
                </a:solidFill>
              </a:rPr>
              <a:t>evidence</a:t>
            </a:r>
            <a:r>
              <a:rPr lang="en" sz="1800" dirty="0">
                <a:solidFill>
                  <a:schemeClr val="bg1">
                    <a:lumMod val="50000"/>
                  </a:schemeClr>
                </a:solidFill>
              </a:rPr>
              <a:t> and </a:t>
            </a:r>
            <a:r>
              <a:rPr lang="en" sz="1800" b="1" dirty="0">
                <a:solidFill>
                  <a:schemeClr val="bg1">
                    <a:lumMod val="50000"/>
                  </a:schemeClr>
                </a:solidFill>
              </a:rPr>
              <a:t>reasoning</a:t>
            </a:r>
            <a:r>
              <a:rPr lang="en" sz="1800" dirty="0">
                <a:solidFill>
                  <a:schemeClr val="bg1">
                    <a:lumMod val="50000"/>
                  </a:schemeClr>
                </a:solidFill>
              </a:rPr>
              <a:t> selected.</a:t>
            </a: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endParaRP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Rationale </a:t>
            </a:r>
            <a:r>
              <a:rPr lang="en" sz="1800" b="1" dirty="0">
                <a:solidFill>
                  <a:schemeClr val="bg1">
                    <a:lumMod val="50000"/>
                  </a:schemeClr>
                </a:solidFill>
              </a:rPr>
              <a:t>explaining</a:t>
            </a:r>
            <a:r>
              <a:rPr lang="en" sz="1800" dirty="0">
                <a:solidFill>
                  <a:schemeClr val="bg1">
                    <a:lumMod val="50000"/>
                  </a:schemeClr>
                </a:solidFill>
              </a:rPr>
              <a:t> how the selected evidence and reasoning </a:t>
            </a:r>
            <a:r>
              <a:rPr lang="en" sz="1800" b="1" dirty="0">
                <a:solidFill>
                  <a:schemeClr val="bg1">
                    <a:lumMod val="50000"/>
                  </a:schemeClr>
                </a:solidFill>
              </a:rPr>
              <a:t>supports</a:t>
            </a:r>
            <a:r>
              <a:rPr lang="en" sz="1800" dirty="0">
                <a:solidFill>
                  <a:schemeClr val="bg1">
                    <a:lumMod val="50000"/>
                  </a:schemeClr>
                </a:solidFill>
              </a:rPr>
              <a:t> your selected hypothesis.</a:t>
            </a:r>
            <a:endParaRPr sz="1800" dirty="0">
              <a:solidFill>
                <a:schemeClr val="bg1">
                  <a:lumMod val="50000"/>
                </a:schemeClr>
              </a:solidFill>
            </a:endParaRPr>
          </a:p>
        </p:txBody>
      </p:sp>
      <p:pic>
        <p:nvPicPr>
          <p:cNvPr id="125" name="Google Shape;125;p22" descr="Markers"/>
          <p:cNvPicPr preferRelativeResize="0"/>
          <p:nvPr/>
        </p:nvPicPr>
        <p:blipFill>
          <a:blip r:embed="rId3">
            <a:alphaModFix/>
          </a:blip>
          <a:stretch>
            <a:fillRect/>
          </a:stretch>
        </p:blipFill>
        <p:spPr>
          <a:xfrm>
            <a:off x="6954806" y="2041853"/>
            <a:ext cx="1032000" cy="693375"/>
          </a:xfrm>
          <a:prstGeom prst="rect">
            <a:avLst/>
          </a:prstGeom>
          <a:noFill/>
          <a:ln>
            <a:noFill/>
          </a:ln>
        </p:spPr>
      </p:pic>
      <p:pic>
        <p:nvPicPr>
          <p:cNvPr id="126" name="Google Shape;126;p22" descr="Blank canvas"/>
          <p:cNvPicPr preferRelativeResize="0"/>
          <p:nvPr/>
        </p:nvPicPr>
        <p:blipFill>
          <a:blip r:embed="rId4">
            <a:alphaModFix/>
          </a:blip>
          <a:stretch>
            <a:fillRect/>
          </a:stretch>
        </p:blipFill>
        <p:spPr>
          <a:xfrm flipH="1">
            <a:off x="7650476" y="1197743"/>
            <a:ext cx="1493524" cy="1493525"/>
          </a:xfrm>
          <a:prstGeom prst="rect">
            <a:avLst/>
          </a:prstGeom>
          <a:noFill/>
          <a:ln>
            <a:noFill/>
          </a:ln>
        </p:spPr>
      </p:pic>
      <p:sp>
        <p:nvSpPr>
          <p:cNvPr id="5" name="Google Shape;83;g208e1b15a5c_0_50">
            <a:extLst>
              <a:ext uri="{FF2B5EF4-FFF2-40B4-BE49-F238E27FC236}">
                <a16:creationId xmlns:a16="http://schemas.microsoft.com/office/drawing/2014/main" id="{5297FE57-467F-28BB-9656-215C67CFA036}"/>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Assessment: Final Written Argument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descr="Under certain pressure and temperature conditions gas molecules  such as methane  can crystallize with water molecules to an ice-like structure, so-called methane hydrates. At the MARUM institute in Bremen, scientists are working toward a better understanding of the role of methane hydrates for the deep-sea ecosystems, the global carbon cycle, and the stability of continental slopes. Methane hydrates have received special attention because the energy stored in them may be used by people in the future.&#10;&#10;The music for this videos was specially composed by Schiller (Christopher von Deylen) within the project &quot;Wissenschaft trifft Kunst&quot; (&quot;Science meets Art&quot;).&#10;&#10;Dieses Video gibt es auch auf Deutsch:&#10;http://www.youtube.com/watch?v=P-bSPdn0qWU&amp;list=PL395BC911BD96DCE3&amp;index=0&amp;feature=plcp&#10;&#10;This video is also available with Chinese subtitles:&#10;http://www.youtube.com/user/marumTV?feature=mhee#p/c/395BC911BD96DCE3/12/vnncSIQjgcI" title="Cold Seeps and Methane Hydrates">
            <a:hlinkClick r:id="rId3"/>
          </p:cNvPr>
          <p:cNvPicPr preferRelativeResize="0"/>
          <p:nvPr/>
        </p:nvPicPr>
        <p:blipFill>
          <a:blip r:embed="rId4">
            <a:alphaModFix/>
          </a:blip>
          <a:stretch>
            <a:fillRect/>
          </a:stretch>
        </p:blipFill>
        <p:spPr>
          <a:xfrm>
            <a:off x="2423527" y="1198648"/>
            <a:ext cx="4412527" cy="3309395"/>
          </a:xfrm>
          <a:prstGeom prst="rect">
            <a:avLst/>
          </a:prstGeom>
          <a:noFill/>
          <a:ln>
            <a:noFill/>
          </a:ln>
        </p:spPr>
      </p:pic>
      <p:sp>
        <p:nvSpPr>
          <p:cNvPr id="65" name="Google Shape;65;p14"/>
          <p:cNvSpPr txBox="1"/>
          <p:nvPr/>
        </p:nvSpPr>
        <p:spPr>
          <a:xfrm>
            <a:off x="2327399" y="4444864"/>
            <a:ext cx="322600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dirty="0">
                <a:solidFill>
                  <a:schemeClr val="bg1">
                    <a:lumMod val="50000"/>
                  </a:schemeClr>
                </a:solidFill>
                <a:hlinkClick r:id="rId5">
                  <a:extLst>
                    <a:ext uri="{A12FA001-AC4F-418D-AE19-62706E023703}">
                      <ahyp:hlinkClr xmlns:ahyp="http://schemas.microsoft.com/office/drawing/2018/hyperlinkcolor" xmlns="" val="tx"/>
                    </a:ext>
                  </a:extLst>
                </a:hlinkClick>
              </a:rPr>
              <a:t>Source: </a:t>
            </a:r>
            <a:r>
              <a:rPr lang="en" sz="900" i="1" u="sng" dirty="0">
                <a:solidFill>
                  <a:schemeClr val="bg1">
                    <a:lumMod val="50000"/>
                  </a:schemeClr>
                </a:solidFill>
                <a:hlinkClick r:id="rId5">
                  <a:extLst>
                    <a:ext uri="{A12FA001-AC4F-418D-AE19-62706E023703}">
                      <ahyp:hlinkClr xmlns:ahyp="http://schemas.microsoft.com/office/drawing/2018/hyperlinkcolor" xmlns="" val="tx"/>
                    </a:ext>
                  </a:extLst>
                </a:hlinkClick>
              </a:rPr>
              <a:t>https://www.youtube.com/watch?v=ahmjHLyF9GM</a:t>
            </a:r>
            <a:endParaRPr sz="900" i="1" dirty="0">
              <a:solidFill>
                <a:schemeClr val="bg1">
                  <a:lumMod val="50000"/>
                </a:schemeClr>
              </a:solidFill>
            </a:endParaRPr>
          </a:p>
          <a:p>
            <a:pPr marL="0" lvl="0" indent="0" algn="l" rtl="0">
              <a:spcBef>
                <a:spcPts val="0"/>
              </a:spcBef>
              <a:spcAft>
                <a:spcPts val="0"/>
              </a:spcAft>
              <a:buNone/>
            </a:pPr>
            <a:endParaRPr sz="900" dirty="0"/>
          </a:p>
        </p:txBody>
      </p:sp>
      <p:sp>
        <p:nvSpPr>
          <p:cNvPr id="2" name="Google Shape;56;p1">
            <a:extLst>
              <a:ext uri="{FF2B5EF4-FFF2-40B4-BE49-F238E27FC236}">
                <a16:creationId xmlns:a16="http://schemas.microsoft.com/office/drawing/2014/main" id="{B5D172F7-BC77-758F-6F68-D6353FB7082F}"/>
              </a:ext>
            </a:extLst>
          </p:cNvPr>
          <p:cNvSpPr txBox="1"/>
          <p:nvPr/>
        </p:nvSpPr>
        <p:spPr>
          <a:xfrm>
            <a:off x="1430516" y="340330"/>
            <a:ext cx="8115819"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000" b="1" i="0" u="none" strike="noStrike" cap="none" dirty="0">
                <a:solidFill>
                  <a:srgbClr val="00A0DC"/>
                </a:solidFill>
                <a:latin typeface="Roboto"/>
                <a:ea typeface="Roboto"/>
                <a:cs typeface="Roboto"/>
                <a:sym typeface="Roboto"/>
              </a:rPr>
              <a:t>Experience the Phenomenon: Cold Seeps and Methane Hydrates</a:t>
            </a: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a:spLocks noGrp="1"/>
          </p:cNvSpPr>
          <p:nvPr>
            <p:ph type="body" idx="1"/>
          </p:nvPr>
        </p:nvSpPr>
        <p:spPr>
          <a:xfrm>
            <a:off x="311699" y="1448531"/>
            <a:ext cx="8746107" cy="3057208"/>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Have you ever seen an unfamiliar insect or other animal? </a:t>
            </a:r>
          </a:p>
          <a:p>
            <a:pPr marL="457200" lvl="0" indent="-355600" algn="l" rtl="0">
              <a:spcBef>
                <a:spcPts val="0"/>
              </a:spcBef>
              <a:spcAft>
                <a:spcPts val="0"/>
              </a:spcAft>
              <a:buClr>
                <a:schemeClr val="bg1">
                  <a:lumMod val="50000"/>
                </a:schemeClr>
              </a:buClr>
              <a:buSzPts val="2000"/>
              <a:buFont typeface="Arial" panose="020B0604020202020204" pitchFamily="34" charset="0"/>
              <a:buChar char="•"/>
            </a:pPr>
            <a:endParaRPr lang="en-US" dirty="0">
              <a:solidFill>
                <a:schemeClr val="bg1">
                  <a:lumMod val="50000"/>
                </a:schemeClr>
              </a:solidFill>
              <a:highlight>
                <a:schemeClr val="lt1"/>
              </a:highlight>
            </a:endParaRPr>
          </a:p>
          <a:p>
            <a:pPr marL="457200" lvl="0" indent="-355600" algn="l" rtl="0">
              <a:spcBef>
                <a:spcPts val="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highlight>
                <a:schemeClr val="lt1"/>
              </a:highlight>
            </a:endParaRP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Did you wonder where it lived, what it ate, or how it survived day to day? </a:t>
            </a: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highlight>
                <a:schemeClr val="lt1"/>
              </a:highlight>
            </a:endParaRP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Scientists think about those same things when they come across new animals.</a:t>
            </a:r>
            <a:endParaRPr b="1" dirty="0">
              <a:solidFill>
                <a:schemeClr val="bg1">
                  <a:lumMod val="50000"/>
                </a:schemeClr>
              </a:solidFill>
              <a:highlight>
                <a:schemeClr val="lt1"/>
              </a:highlight>
            </a:endParaRPr>
          </a:p>
        </p:txBody>
      </p:sp>
      <p:sp>
        <p:nvSpPr>
          <p:cNvPr id="5" name="Google Shape;83;g208e1b15a5c_0_50">
            <a:extLst>
              <a:ext uri="{FF2B5EF4-FFF2-40B4-BE49-F238E27FC236}">
                <a16:creationId xmlns:a16="http://schemas.microsoft.com/office/drawing/2014/main" id="{B7D82245-A901-3B8E-8634-B72516AA725C}"/>
              </a:ext>
            </a:extLst>
          </p:cNvPr>
          <p:cNvSpPr txBox="1"/>
          <p:nvPr/>
        </p:nvSpPr>
        <p:spPr>
          <a:xfrm>
            <a:off x="1430517" y="340330"/>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Think about it!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body" idx="1"/>
          </p:nvPr>
        </p:nvSpPr>
        <p:spPr>
          <a:xfrm>
            <a:off x="235797" y="1365726"/>
            <a:ext cx="8791160" cy="3246507"/>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In July 1997, eyeless worms were found living on </a:t>
            </a:r>
            <a:r>
              <a:rPr lang="en" sz="1400" b="1" dirty="0">
                <a:solidFill>
                  <a:schemeClr val="bg1">
                    <a:lumMod val="50000"/>
                  </a:schemeClr>
                </a:solidFill>
              </a:rPr>
              <a:t>methane ice</a:t>
            </a:r>
            <a:r>
              <a:rPr lang="en" sz="1400" dirty="0">
                <a:solidFill>
                  <a:schemeClr val="bg1">
                    <a:lumMod val="50000"/>
                  </a:schemeClr>
                </a:solidFill>
              </a:rPr>
              <a:t> &gt;500m deep in the Gulf of Mexico.</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New organism AND a new niche, or a new ecosystem role </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Scientists had never seen an organism living on </a:t>
            </a:r>
            <a:r>
              <a:rPr lang="en" sz="1400" b="1" u="sng" dirty="0">
                <a:solidFill>
                  <a:schemeClr val="bg1">
                    <a:lumMod val="50000"/>
                  </a:schemeClr>
                </a:solidFill>
              </a:rPr>
              <a:t>methane hydrate</a:t>
            </a:r>
            <a:r>
              <a:rPr lang="en" sz="1400" dirty="0">
                <a:solidFill>
                  <a:schemeClr val="bg1">
                    <a:lumMod val="50000"/>
                  </a:schemeClr>
                </a:solidFill>
              </a:rPr>
              <a:t>.</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composed of methane gas locked into a water ice crystal structure</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also may include significant amounts of hydrogen sulfide and oils</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Adult worms</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2 to 4 cm long, single adult worm in each depression</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density of worms on hydrate surface ~2,500 individuals/square meter</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related to earthworms - bristles protruding from appendages on each body segment</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Methane ice worms were the only organism visible on the hydrates, with no apparent predators or prey. </a:t>
            </a:r>
            <a:endParaRPr sz="1400" dirty="0">
              <a:solidFill>
                <a:schemeClr val="bg1">
                  <a:lumMod val="50000"/>
                </a:schemeClr>
              </a:solidFill>
            </a:endParaRPr>
          </a:p>
          <a:p>
            <a:pPr marL="0" lvl="0" indent="0" algn="l" rtl="0">
              <a:spcBef>
                <a:spcPts val="1200"/>
              </a:spcBef>
              <a:spcAft>
                <a:spcPts val="1200"/>
              </a:spcAft>
              <a:buClr>
                <a:schemeClr val="bg1">
                  <a:lumMod val="50000"/>
                </a:schemeClr>
              </a:buClr>
              <a:buNone/>
            </a:pPr>
            <a:r>
              <a:rPr lang="en" sz="1400" b="1" dirty="0">
                <a:solidFill>
                  <a:srgbClr val="00A0DC"/>
                </a:solidFill>
              </a:rPr>
              <a:t>Big question:</a:t>
            </a:r>
            <a:br>
              <a:rPr lang="en" sz="1400" b="1" dirty="0">
                <a:solidFill>
                  <a:srgbClr val="00A0DC"/>
                </a:solidFill>
              </a:rPr>
            </a:br>
            <a:r>
              <a:rPr lang="en" sz="1400" b="1" dirty="0">
                <a:solidFill>
                  <a:srgbClr val="00A0DC"/>
                </a:solidFill>
              </a:rPr>
              <a:t>How do methane ice worms obtain organic compounds and energy while living on methane hydrate?</a:t>
            </a:r>
            <a:endParaRPr sz="1400" b="1" dirty="0">
              <a:solidFill>
                <a:srgbClr val="00A0DC"/>
              </a:solidFill>
            </a:endParaRPr>
          </a:p>
        </p:txBody>
      </p:sp>
      <p:sp>
        <p:nvSpPr>
          <p:cNvPr id="2" name="Google Shape;83;g208e1b15a5c_0_50">
            <a:extLst>
              <a:ext uri="{FF2B5EF4-FFF2-40B4-BE49-F238E27FC236}">
                <a16:creationId xmlns:a16="http://schemas.microsoft.com/office/drawing/2014/main" id="{028CAEC6-81F8-8E40-83B9-20997F8566BC}"/>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Methane Ice Worms of the Gulf: Optional</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311700" y="1423138"/>
            <a:ext cx="8671366" cy="3416400"/>
          </a:xfrm>
          <a:prstGeom prst="rect">
            <a:avLst/>
          </a:prstGeom>
        </p:spPr>
        <p:txBody>
          <a:bodyPr spcFirstLastPara="1" wrap="square" lIns="91425" tIns="91425" rIns="91425" bIns="91425" anchor="t" anchorCtr="0">
            <a:normAutofit/>
          </a:bodyPr>
          <a:lstStyle/>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What is the original source of energy for most food chains on Earth? </a:t>
            </a: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endParaRPr dirty="0">
              <a:solidFill>
                <a:schemeClr val="bg1">
                  <a:lumMod val="50000"/>
                </a:schemeClr>
              </a:solidFill>
            </a:endParaRP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Why can scientists not assume this to be the case for the methane ice worms?</a:t>
            </a: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endParaRPr dirty="0">
              <a:solidFill>
                <a:schemeClr val="bg1">
                  <a:lumMod val="50000"/>
                </a:schemeClr>
              </a:solidFill>
            </a:endParaRP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What are possible ways methane ice worms could obtain energy and organic compounds from the methane hydrate?</a:t>
            </a:r>
            <a:endParaRPr dirty="0">
              <a:solidFill>
                <a:schemeClr val="bg1">
                  <a:lumMod val="50000"/>
                </a:schemeClr>
              </a:solidFill>
            </a:endParaRPr>
          </a:p>
        </p:txBody>
      </p:sp>
      <p:sp>
        <p:nvSpPr>
          <p:cNvPr id="4" name="Google Shape;83;g208e1b15a5c_0_50">
            <a:extLst>
              <a:ext uri="{FF2B5EF4-FFF2-40B4-BE49-F238E27FC236}">
                <a16:creationId xmlns:a16="http://schemas.microsoft.com/office/drawing/2014/main" id="{0C97E207-2AB2-4B77-BB03-1AAE5D0B39BE}"/>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Think abou</a:t>
            </a:r>
            <a:r>
              <a:rPr lang="en-US" sz="2200" b="1" dirty="0">
                <a:solidFill>
                  <a:srgbClr val="00A0DC"/>
                </a:solidFill>
                <a:latin typeface="Roboto"/>
                <a:ea typeface="Roboto"/>
                <a:cs typeface="Roboto"/>
                <a:sym typeface="Roboto"/>
              </a:rPr>
              <a:t>t it!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2" end="2"/>
                                            </p:txEl>
                                          </p:spTgt>
                                        </p:tgtEl>
                                        <p:attrNameLst>
                                          <p:attrName>style.visibility</p:attrName>
                                        </p:attrNameLst>
                                      </p:cBhvr>
                                      <p:to>
                                        <p:strVal val="visible"/>
                                      </p:to>
                                    </p:set>
                                    <p:animEffect transition="in" filter="fade">
                                      <p:cBhvr>
                                        <p:cTn id="12" dur="1"/>
                                        <p:tgtEl>
                                          <p:spTgt spid="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animEffect transition="in" filter="fade">
                                      <p:cBhvr>
                                        <p:cTn id="17" dur="1"/>
                                        <p:tgtEl>
                                          <p:spTgt spid="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cxnSp>
        <p:nvCxnSpPr>
          <p:cNvPr id="95" name="Google Shape;95;p19"/>
          <p:cNvCxnSpPr>
            <a:endCxn id="96" idx="3"/>
          </p:cNvCxnSpPr>
          <p:nvPr/>
        </p:nvCxnSpPr>
        <p:spPr>
          <a:xfrm flipH="1">
            <a:off x="1310925" y="1390538"/>
            <a:ext cx="1118100" cy="615900"/>
          </a:xfrm>
          <a:prstGeom prst="straightConnector1">
            <a:avLst/>
          </a:prstGeom>
          <a:noFill/>
          <a:ln w="28575" cap="flat" cmpd="sng">
            <a:solidFill>
              <a:schemeClr val="dk2"/>
            </a:solidFill>
            <a:prstDash val="solid"/>
            <a:round/>
            <a:headEnd type="none" w="med" len="med"/>
            <a:tailEnd type="none" w="med" len="med"/>
          </a:ln>
        </p:spPr>
      </p:cxnSp>
      <p:cxnSp>
        <p:nvCxnSpPr>
          <p:cNvPr id="97" name="Google Shape;97;p19"/>
          <p:cNvCxnSpPr>
            <a:endCxn id="96" idx="3"/>
          </p:cNvCxnSpPr>
          <p:nvPr/>
        </p:nvCxnSpPr>
        <p:spPr>
          <a:xfrm rot="10800000">
            <a:off x="1310925" y="2006438"/>
            <a:ext cx="1108200" cy="1317600"/>
          </a:xfrm>
          <a:prstGeom prst="straightConnector1">
            <a:avLst/>
          </a:prstGeom>
          <a:noFill/>
          <a:ln w="28575" cap="flat" cmpd="sng">
            <a:solidFill>
              <a:schemeClr val="dk2"/>
            </a:solidFill>
            <a:prstDash val="solid"/>
            <a:round/>
            <a:headEnd type="none" w="med" len="med"/>
            <a:tailEnd type="none" w="med" len="med"/>
          </a:ln>
        </p:spPr>
      </p:cxnSp>
      <p:sp>
        <p:nvSpPr>
          <p:cNvPr id="96" name="Google Shape;96;p19"/>
          <p:cNvSpPr txBox="1"/>
          <p:nvPr/>
        </p:nvSpPr>
        <p:spPr>
          <a:xfrm>
            <a:off x="238125" y="1590788"/>
            <a:ext cx="1072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2 potential sources of energy </a:t>
            </a:r>
            <a:endParaRPr dirty="0"/>
          </a:p>
        </p:txBody>
      </p:sp>
      <p:sp>
        <p:nvSpPr>
          <p:cNvPr id="98" name="Google Shape;98;p19"/>
          <p:cNvSpPr txBox="1"/>
          <p:nvPr/>
        </p:nvSpPr>
        <p:spPr>
          <a:xfrm>
            <a:off x="231125" y="3585300"/>
            <a:ext cx="2145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3 potential ways ice worms can obtain organic compounds and energy</a:t>
            </a:r>
            <a:endParaRPr dirty="0"/>
          </a:p>
        </p:txBody>
      </p:sp>
      <p:sp>
        <p:nvSpPr>
          <p:cNvPr id="2" name="Google Shape;83;g208e1b15a5c_0_50">
            <a:extLst>
              <a:ext uri="{FF2B5EF4-FFF2-40B4-BE49-F238E27FC236}">
                <a16:creationId xmlns:a16="http://schemas.microsoft.com/office/drawing/2014/main" id="{B65EE4D7-4846-CC84-5D9F-C27E277BDD87}"/>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Methane Ice Worm Hypotheses</a:t>
            </a:r>
            <a:endParaRPr sz="1400" b="0" i="0" u="none" strike="noStrike" cap="none" dirty="0">
              <a:solidFill>
                <a:srgbClr val="000000"/>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571052253"/>
              </p:ext>
            </p:extLst>
          </p:nvPr>
        </p:nvGraphicFramePr>
        <p:xfrm>
          <a:off x="2437443" y="1239981"/>
          <a:ext cx="6343374" cy="1439111"/>
        </p:xfrm>
        <a:graphic>
          <a:graphicData uri="http://schemas.openxmlformats.org/drawingml/2006/table">
            <a:tbl>
              <a:tblPr firstRow="1" bandRow="1">
                <a:tableStyleId>{00A15C55-8517-42AA-B614-E9B94910E393}</a:tableStyleId>
              </a:tblPr>
              <a:tblGrid>
                <a:gridCol w="6343374">
                  <a:extLst>
                    <a:ext uri="{9D8B030D-6E8A-4147-A177-3AD203B41FA5}">
                      <a16:colId xmlns:a16="http://schemas.microsoft.com/office/drawing/2014/main" val="527238042"/>
                    </a:ext>
                  </a:extLst>
                </a:gridCol>
              </a:tblGrid>
              <a:tr h="326591">
                <a:tc>
                  <a:txBody>
                    <a:bodyPr/>
                    <a:lstStyle/>
                    <a:p>
                      <a:r>
                        <a:rPr lang="en-US" dirty="0" smtClean="0">
                          <a:solidFill>
                            <a:schemeClr val="tx1"/>
                          </a:solidFill>
                          <a:latin typeface="+mj-lt"/>
                          <a:ea typeface="Roboto" panose="02000000000000000000" pitchFamily="2" charset="0"/>
                        </a:rPr>
                        <a:t>Methane</a:t>
                      </a:r>
                      <a:endParaRPr lang="en-US"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A53B"/>
                    </a:solidFill>
                  </a:tcPr>
                </a:tc>
                <a:extLst>
                  <a:ext uri="{0D108BD9-81ED-4DB2-BD59-A6C34878D82A}">
                    <a16:rowId xmlns:a16="http://schemas.microsoft.com/office/drawing/2014/main" val="2785248002"/>
                  </a:ext>
                </a:extLst>
              </a:tr>
              <a:tr h="370840">
                <a:tc>
                  <a:txBody>
                    <a:bodyPr/>
                    <a:lstStyle/>
                    <a:p>
                      <a:r>
                        <a:rPr lang="en-US" sz="1200" dirty="0" smtClean="0">
                          <a:solidFill>
                            <a:schemeClr val="tx1"/>
                          </a:solidFill>
                          <a:latin typeface="+mj-lt"/>
                          <a:ea typeface="Roboto" panose="02000000000000000000" pitchFamily="2" charset="0"/>
                        </a:rPr>
                        <a:t>1) The worms metabolize</a:t>
                      </a:r>
                      <a:r>
                        <a:rPr lang="en-US" sz="1200" baseline="0" dirty="0" smtClean="0">
                          <a:solidFill>
                            <a:schemeClr val="tx1"/>
                          </a:solidFill>
                          <a:latin typeface="+mj-lt"/>
                          <a:ea typeface="Roboto" panose="02000000000000000000" pitchFamily="2" charset="0"/>
                        </a:rPr>
                        <a:t> methane directly.</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1882482914"/>
                  </a:ext>
                </a:extLst>
              </a:tr>
              <a:tr h="370840">
                <a:tc>
                  <a:txBody>
                    <a:bodyPr/>
                    <a:lstStyle/>
                    <a:p>
                      <a:r>
                        <a:rPr lang="en-US" sz="1200" dirty="0" smtClean="0">
                          <a:solidFill>
                            <a:schemeClr val="tx1"/>
                          </a:solidFill>
                          <a:latin typeface="+mj-lt"/>
                          <a:ea typeface="Roboto" panose="02000000000000000000" pitchFamily="2" charset="0"/>
                        </a:rPr>
                        <a:t>2) The worms</a:t>
                      </a:r>
                      <a:r>
                        <a:rPr lang="en-US" sz="1200" baseline="0" dirty="0" smtClean="0">
                          <a:solidFill>
                            <a:schemeClr val="tx1"/>
                          </a:solidFill>
                          <a:latin typeface="+mj-lt"/>
                          <a:ea typeface="Roboto" panose="02000000000000000000" pitchFamily="2" charset="0"/>
                        </a:rPr>
                        <a:t> consume bacteria that metabolize methane.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90655054"/>
                  </a:ext>
                </a:extLst>
              </a:tr>
              <a:tr h="370840">
                <a:tc>
                  <a:txBody>
                    <a:bodyPr/>
                    <a:lstStyle/>
                    <a:p>
                      <a:r>
                        <a:rPr lang="en-US" sz="1200" dirty="0" smtClean="0">
                          <a:solidFill>
                            <a:schemeClr val="tx1"/>
                          </a:solidFill>
                          <a:latin typeface="+mj-lt"/>
                          <a:ea typeface="Roboto" panose="02000000000000000000" pitchFamily="2" charset="0"/>
                        </a:rPr>
                        <a:t>3) The worms</a:t>
                      </a:r>
                      <a:r>
                        <a:rPr lang="en-US" sz="1200" baseline="0" dirty="0" smtClean="0">
                          <a:solidFill>
                            <a:schemeClr val="tx1"/>
                          </a:solidFill>
                          <a:latin typeface="+mj-lt"/>
                          <a:ea typeface="Roboto" panose="02000000000000000000" pitchFamily="2" charset="0"/>
                        </a:rPr>
                        <a:t> rely on symbiotic bacteria that metabolize methane.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389000637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62612424"/>
              </p:ext>
            </p:extLst>
          </p:nvPr>
        </p:nvGraphicFramePr>
        <p:xfrm>
          <a:off x="2429025" y="3159627"/>
          <a:ext cx="6343374" cy="1439111"/>
        </p:xfrm>
        <a:graphic>
          <a:graphicData uri="http://schemas.openxmlformats.org/drawingml/2006/table">
            <a:tbl>
              <a:tblPr firstRow="1" bandRow="1">
                <a:tableStyleId>{00A15C55-8517-42AA-B614-E9B94910E393}</a:tableStyleId>
              </a:tblPr>
              <a:tblGrid>
                <a:gridCol w="6343374">
                  <a:extLst>
                    <a:ext uri="{9D8B030D-6E8A-4147-A177-3AD203B41FA5}">
                      <a16:colId xmlns:a16="http://schemas.microsoft.com/office/drawing/2014/main" val="527238042"/>
                    </a:ext>
                  </a:extLst>
                </a:gridCol>
              </a:tblGrid>
              <a:tr h="326591">
                <a:tc>
                  <a:txBody>
                    <a:bodyPr/>
                    <a:lstStyle/>
                    <a:p>
                      <a:r>
                        <a:rPr lang="en-US" dirty="0" smtClean="0">
                          <a:solidFill>
                            <a:schemeClr val="tx1"/>
                          </a:solidFill>
                          <a:latin typeface="+mj-lt"/>
                          <a:ea typeface="Roboto" panose="02000000000000000000" pitchFamily="2" charset="0"/>
                        </a:rPr>
                        <a:t>Hydrogen sulfide</a:t>
                      </a:r>
                      <a:endParaRPr lang="en-US"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A1DD"/>
                    </a:solidFill>
                  </a:tcPr>
                </a:tc>
                <a:extLst>
                  <a:ext uri="{0D108BD9-81ED-4DB2-BD59-A6C34878D82A}">
                    <a16:rowId xmlns:a16="http://schemas.microsoft.com/office/drawing/2014/main" val="2785248002"/>
                  </a:ext>
                </a:extLst>
              </a:tr>
              <a:tr h="370840">
                <a:tc>
                  <a:txBody>
                    <a:bodyPr/>
                    <a:lstStyle/>
                    <a:p>
                      <a:r>
                        <a:rPr lang="en-US" sz="1200" dirty="0" smtClean="0">
                          <a:solidFill>
                            <a:schemeClr val="tx1"/>
                          </a:solidFill>
                          <a:latin typeface="+mj-lt"/>
                          <a:ea typeface="Roboto" panose="02000000000000000000" pitchFamily="2" charset="0"/>
                        </a:rPr>
                        <a:t>4) The worms metabolize hydrogen sulfide directly.</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1882482914"/>
                  </a:ext>
                </a:extLst>
              </a:tr>
              <a:tr h="370840">
                <a:tc>
                  <a:txBody>
                    <a:bodyPr/>
                    <a:lstStyle/>
                    <a:p>
                      <a:r>
                        <a:rPr lang="en-US" sz="1200" dirty="0" smtClean="0">
                          <a:solidFill>
                            <a:schemeClr val="tx1"/>
                          </a:solidFill>
                          <a:latin typeface="+mj-lt"/>
                          <a:ea typeface="Roboto" panose="02000000000000000000" pitchFamily="2" charset="0"/>
                        </a:rPr>
                        <a:t>5) The worms consume bacteria</a:t>
                      </a:r>
                      <a:r>
                        <a:rPr lang="en-US" sz="1200" baseline="0" dirty="0" smtClean="0">
                          <a:solidFill>
                            <a:schemeClr val="tx1"/>
                          </a:solidFill>
                          <a:latin typeface="+mj-lt"/>
                          <a:ea typeface="Roboto" panose="02000000000000000000" pitchFamily="2" charset="0"/>
                        </a:rPr>
                        <a:t> that metabolize hydrogen sulfide.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90655054"/>
                  </a:ext>
                </a:extLst>
              </a:tr>
              <a:tr h="370840">
                <a:tc>
                  <a:txBody>
                    <a:bodyPr/>
                    <a:lstStyle/>
                    <a:p>
                      <a:r>
                        <a:rPr lang="en-US" sz="1200" dirty="0" smtClean="0">
                          <a:solidFill>
                            <a:schemeClr val="tx1"/>
                          </a:solidFill>
                          <a:latin typeface="+mj-lt"/>
                          <a:ea typeface="Roboto" panose="02000000000000000000" pitchFamily="2" charset="0"/>
                        </a:rPr>
                        <a:t>6) The worms rely on symbiotic bacteria that metabolize hydrogen</a:t>
                      </a:r>
                      <a:r>
                        <a:rPr lang="en-US" sz="1200" baseline="0" dirty="0" smtClean="0">
                          <a:solidFill>
                            <a:schemeClr val="tx1"/>
                          </a:solidFill>
                          <a:latin typeface="+mj-lt"/>
                          <a:ea typeface="Roboto" panose="02000000000000000000" pitchFamily="2" charset="0"/>
                        </a:rPr>
                        <a:t> sulfide.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389000637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0"/>
          <p:cNvSpPr txBox="1"/>
          <p:nvPr/>
        </p:nvSpPr>
        <p:spPr>
          <a:xfrm>
            <a:off x="6979758" y="1131431"/>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15 Cards</a:t>
            </a:r>
            <a:endParaRPr b="1" dirty="0">
              <a:solidFill>
                <a:schemeClr val="bg1">
                  <a:lumMod val="50000"/>
                </a:schemeClr>
              </a:solidFill>
            </a:endParaRPr>
          </a:p>
        </p:txBody>
      </p:sp>
      <p:sp>
        <p:nvSpPr>
          <p:cNvPr id="105" name="Google Shape;105;p20"/>
          <p:cNvSpPr txBox="1"/>
          <p:nvPr/>
        </p:nvSpPr>
        <p:spPr>
          <a:xfrm>
            <a:off x="4031415" y="1142168"/>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15 Cards</a:t>
            </a:r>
            <a:endParaRPr b="1" dirty="0">
              <a:solidFill>
                <a:schemeClr val="bg1">
                  <a:lumMod val="50000"/>
                </a:schemeClr>
              </a:solidFill>
            </a:endParaRPr>
          </a:p>
        </p:txBody>
      </p:sp>
      <p:sp>
        <p:nvSpPr>
          <p:cNvPr id="106" name="Google Shape;106;p20"/>
          <p:cNvSpPr txBox="1"/>
          <p:nvPr/>
        </p:nvSpPr>
        <p:spPr>
          <a:xfrm>
            <a:off x="1178317" y="1153118"/>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2 Cards</a:t>
            </a:r>
            <a:endParaRPr b="1" dirty="0">
              <a:solidFill>
                <a:schemeClr val="bg1">
                  <a:lumMod val="50000"/>
                </a:schemeClr>
              </a:solidFill>
            </a:endParaRPr>
          </a:p>
        </p:txBody>
      </p:sp>
      <p:pic>
        <p:nvPicPr>
          <p:cNvPr id="107" name="Google Shape;107;p20" descr="Evidence card"/>
          <p:cNvPicPr preferRelativeResize="0"/>
          <p:nvPr/>
        </p:nvPicPr>
        <p:blipFill rotWithShape="1">
          <a:blip r:embed="rId3">
            <a:alphaModFix/>
          </a:blip>
          <a:srcRect t="1613"/>
          <a:stretch/>
        </p:blipFill>
        <p:spPr>
          <a:xfrm>
            <a:off x="3348212" y="1458373"/>
            <a:ext cx="2367507" cy="3002823"/>
          </a:xfrm>
          <a:prstGeom prst="rect">
            <a:avLst/>
          </a:prstGeom>
          <a:noFill/>
          <a:ln>
            <a:noFill/>
          </a:ln>
        </p:spPr>
      </p:pic>
      <p:pic>
        <p:nvPicPr>
          <p:cNvPr id="108" name="Google Shape;108;p20" descr="Understanding the Evidence card"/>
          <p:cNvPicPr preferRelativeResize="0"/>
          <p:nvPr/>
        </p:nvPicPr>
        <p:blipFill rotWithShape="1">
          <a:blip r:embed="rId4">
            <a:alphaModFix/>
          </a:blip>
          <a:srcRect t="2066"/>
          <a:stretch/>
        </p:blipFill>
        <p:spPr>
          <a:xfrm>
            <a:off x="495113" y="1470861"/>
            <a:ext cx="2367508" cy="2988797"/>
          </a:xfrm>
          <a:prstGeom prst="rect">
            <a:avLst/>
          </a:prstGeom>
          <a:noFill/>
          <a:ln>
            <a:noFill/>
          </a:ln>
        </p:spPr>
      </p:pic>
      <p:pic>
        <p:nvPicPr>
          <p:cNvPr id="109" name="Google Shape;109;p20" descr="Reasoning card"/>
          <p:cNvPicPr preferRelativeResize="0"/>
          <p:nvPr/>
        </p:nvPicPr>
        <p:blipFill>
          <a:blip r:embed="rId5">
            <a:alphaModFix/>
          </a:blip>
          <a:stretch>
            <a:fillRect/>
          </a:stretch>
        </p:blipFill>
        <p:spPr>
          <a:xfrm>
            <a:off x="6311730" y="1436670"/>
            <a:ext cx="2337157" cy="2988793"/>
          </a:xfrm>
          <a:prstGeom prst="rect">
            <a:avLst/>
          </a:prstGeom>
          <a:noFill/>
          <a:ln>
            <a:noFill/>
          </a:ln>
        </p:spPr>
      </p:pic>
      <p:sp>
        <p:nvSpPr>
          <p:cNvPr id="110" name="Google Shape;110;p20"/>
          <p:cNvSpPr txBox="1"/>
          <p:nvPr/>
        </p:nvSpPr>
        <p:spPr>
          <a:xfrm>
            <a:off x="548641" y="4433868"/>
            <a:ext cx="8437354" cy="36160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150" b="1" dirty="0" smtClean="0">
                <a:solidFill>
                  <a:schemeClr val="bg1">
                    <a:lumMod val="50000"/>
                  </a:schemeClr>
                </a:solidFill>
              </a:rPr>
              <a:t>               Sort/Match</a:t>
            </a:r>
            <a:r>
              <a:rPr lang="en" sz="1150" b="1" dirty="0">
                <a:solidFill>
                  <a:schemeClr val="bg1">
                    <a:lumMod val="50000"/>
                  </a:schemeClr>
                </a:solidFill>
              </a:rPr>
              <a:t>	        </a:t>
            </a:r>
            <a:r>
              <a:rPr lang="en" sz="1150" b="1" dirty="0" smtClean="0">
                <a:solidFill>
                  <a:schemeClr val="bg1">
                    <a:lumMod val="50000"/>
                  </a:schemeClr>
                </a:solidFill>
              </a:rPr>
              <a:t>            </a:t>
            </a:r>
            <a:r>
              <a:rPr lang="en" sz="1150" b="1" dirty="0">
                <a:solidFill>
                  <a:schemeClr val="bg1">
                    <a:lumMod val="50000"/>
                  </a:schemeClr>
                </a:solidFill>
              </a:rPr>
              <a:t>Select Best Evidence and Reasoning         </a:t>
            </a:r>
            <a:r>
              <a:rPr lang="en" sz="1150" b="1" dirty="0" smtClean="0">
                <a:solidFill>
                  <a:schemeClr val="bg1">
                    <a:lumMod val="50000"/>
                  </a:schemeClr>
                </a:solidFill>
              </a:rPr>
              <a:t>        </a:t>
            </a:r>
            <a:r>
              <a:rPr lang="en" sz="1150" b="1" dirty="0">
                <a:solidFill>
                  <a:schemeClr val="bg1">
                    <a:lumMod val="50000"/>
                  </a:schemeClr>
                </a:solidFill>
              </a:rPr>
              <a:t>Determine Best Hypothesis</a:t>
            </a:r>
            <a:endParaRPr sz="1150" b="1" dirty="0">
              <a:solidFill>
                <a:schemeClr val="bg1">
                  <a:lumMod val="50000"/>
                </a:schemeClr>
              </a:solidFill>
            </a:endParaRPr>
          </a:p>
        </p:txBody>
      </p:sp>
      <p:cxnSp>
        <p:nvCxnSpPr>
          <p:cNvPr id="111" name="Google Shape;111;p20"/>
          <p:cNvCxnSpPr>
            <a:cxnSpLocks/>
          </p:cNvCxnSpPr>
          <p:nvPr/>
        </p:nvCxnSpPr>
        <p:spPr>
          <a:xfrm>
            <a:off x="2050473" y="4621650"/>
            <a:ext cx="1208449" cy="0"/>
          </a:xfrm>
          <a:prstGeom prst="straightConnector1">
            <a:avLst/>
          </a:prstGeom>
          <a:noFill/>
          <a:ln w="28575" cap="flat" cmpd="sng">
            <a:solidFill>
              <a:srgbClr val="FFC000"/>
            </a:solidFill>
            <a:prstDash val="solid"/>
            <a:round/>
            <a:headEnd type="none" w="med" len="med"/>
            <a:tailEnd type="triangle" w="med" len="med"/>
          </a:ln>
        </p:spPr>
      </p:cxnSp>
      <p:sp>
        <p:nvSpPr>
          <p:cNvPr id="3" name="Google Shape;83;g208e1b15a5c_0_50">
            <a:extLst>
              <a:ext uri="{FF2B5EF4-FFF2-40B4-BE49-F238E27FC236}">
                <a16:creationId xmlns:a16="http://schemas.microsoft.com/office/drawing/2014/main" id="{4154BCBB-9D0B-0881-64CB-8BD89863D8E8}"/>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Card Sort - Sample Match Below </a:t>
            </a:r>
            <a:endParaRPr sz="1400" b="0" i="0" u="none" strike="noStrike" cap="none" dirty="0">
              <a:solidFill>
                <a:srgbClr val="000000"/>
              </a:solidFill>
              <a:latin typeface="Arial"/>
              <a:ea typeface="Arial"/>
              <a:cs typeface="Arial"/>
              <a:sym typeface="Arial"/>
            </a:endParaRPr>
          </a:p>
        </p:txBody>
      </p:sp>
      <p:cxnSp>
        <p:nvCxnSpPr>
          <p:cNvPr id="7" name="Google Shape;111;p20">
            <a:extLst>
              <a:ext uri="{FF2B5EF4-FFF2-40B4-BE49-F238E27FC236}">
                <a16:creationId xmlns:a16="http://schemas.microsoft.com/office/drawing/2014/main" id="{D0AD5889-31F0-87B7-42C1-B67475495A1E}"/>
              </a:ext>
            </a:extLst>
          </p:cNvPr>
          <p:cNvCxnSpPr>
            <a:cxnSpLocks/>
          </p:cNvCxnSpPr>
          <p:nvPr/>
        </p:nvCxnSpPr>
        <p:spPr>
          <a:xfrm>
            <a:off x="5892474" y="4621650"/>
            <a:ext cx="612236" cy="0"/>
          </a:xfrm>
          <a:prstGeom prst="straightConnector1">
            <a:avLst/>
          </a:prstGeom>
          <a:noFill/>
          <a:ln w="28575" cap="flat" cmpd="sng">
            <a:solidFill>
              <a:srgbClr val="00A0DC"/>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1"/>
          <p:cNvSpPr txBox="1">
            <a:spLocks noGrp="1"/>
          </p:cNvSpPr>
          <p:nvPr>
            <p:ph type="body" idx="1"/>
          </p:nvPr>
        </p:nvSpPr>
        <p:spPr>
          <a:xfrm>
            <a:off x="231233" y="1266442"/>
            <a:ext cx="8520600" cy="3495753"/>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Are there any hypotheses that can be eliminated based on the class consensus?</a:t>
            </a:r>
          </a:p>
          <a:p>
            <a:pPr lvl="0" algn="l" rtl="0">
              <a:spcBef>
                <a:spcPts val="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Did your group come to a consensus regarding any remaining hypotheses?</a:t>
            </a:r>
          </a:p>
          <a:p>
            <a:pPr lvl="0" algn="l" rtl="0">
              <a:spcBef>
                <a:spcPts val="120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Which pieces of evidence seem to be most important? Is there consensus within your group about this?</a:t>
            </a:r>
          </a:p>
          <a:p>
            <a:pPr lvl="0" algn="l" rtl="0">
              <a:spcBef>
                <a:spcPts val="120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What changes would you make to your initial argument after seeing the arguments from other group members?</a:t>
            </a:r>
          </a:p>
          <a:p>
            <a:pPr marL="114300" lvl="0" indent="0" algn="l" rtl="0">
              <a:spcBef>
                <a:spcPts val="1200"/>
              </a:spcBef>
              <a:spcAft>
                <a:spcPts val="0"/>
              </a:spcAft>
              <a:buClr>
                <a:schemeClr val="bg1">
                  <a:lumMod val="50000"/>
                </a:schemeClr>
              </a:buClr>
              <a:buSzPts val="1800"/>
              <a:buNone/>
            </a:pPr>
            <a:endParaRPr sz="300"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**Make sure your argument </a:t>
            </a:r>
            <a:r>
              <a:rPr lang="en" sz="1600" b="1" dirty="0">
                <a:solidFill>
                  <a:schemeClr val="bg1">
                    <a:lumMod val="50000"/>
                  </a:schemeClr>
                </a:solidFill>
              </a:rPr>
              <a:t>directly</a:t>
            </a:r>
            <a:r>
              <a:rPr lang="en" sz="1600" dirty="0">
                <a:solidFill>
                  <a:schemeClr val="bg1">
                    <a:lumMod val="50000"/>
                  </a:schemeClr>
                </a:solidFill>
              </a:rPr>
              <a:t> answers the question,</a:t>
            </a:r>
          </a:p>
          <a:p>
            <a:pPr marL="114300" lvl="0" indent="0" algn="l" rtl="0">
              <a:spcBef>
                <a:spcPts val="0"/>
              </a:spcBef>
              <a:spcAft>
                <a:spcPts val="0"/>
              </a:spcAft>
              <a:buClr>
                <a:schemeClr val="bg1">
                  <a:lumMod val="50000"/>
                </a:schemeClr>
              </a:buClr>
              <a:buSzPts val="1800"/>
              <a:buNone/>
            </a:pPr>
            <a:r>
              <a:rPr lang="en" sz="1600" dirty="0">
                <a:solidFill>
                  <a:schemeClr val="bg1">
                    <a:lumMod val="50000"/>
                  </a:schemeClr>
                </a:solidFill>
              </a:rPr>
              <a:t>	 “</a:t>
            </a:r>
            <a:r>
              <a:rPr lang="en" sz="1600" b="1" dirty="0">
                <a:solidFill>
                  <a:schemeClr val="bg1">
                    <a:lumMod val="50000"/>
                  </a:schemeClr>
                </a:solidFill>
              </a:rPr>
              <a:t>How do methane ice worms obtain their energy and nutrients</a:t>
            </a:r>
            <a:r>
              <a:rPr lang="en" sz="1600" dirty="0">
                <a:solidFill>
                  <a:schemeClr val="bg1">
                    <a:lumMod val="50000"/>
                  </a:schemeClr>
                </a:solidFill>
              </a:rPr>
              <a:t>?”</a:t>
            </a:r>
            <a:endParaRPr sz="1600" dirty="0">
              <a:solidFill>
                <a:schemeClr val="bg1">
                  <a:lumMod val="50000"/>
                </a:schemeClr>
              </a:solidFill>
            </a:endParaRPr>
          </a:p>
        </p:txBody>
      </p:sp>
      <p:sp>
        <p:nvSpPr>
          <p:cNvPr id="2" name="Google Shape;83;g208e1b15a5c_0_50">
            <a:extLst>
              <a:ext uri="{FF2B5EF4-FFF2-40B4-BE49-F238E27FC236}">
                <a16:creationId xmlns:a16="http://schemas.microsoft.com/office/drawing/2014/main" id="{D019C5FE-E96C-7924-BAE0-BD950AE303A9}"/>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Put the Pieces Together: Reflection</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2" end="2"/>
                                            </p:txEl>
                                          </p:spTgt>
                                        </p:tgtEl>
                                        <p:attrNameLst>
                                          <p:attrName>style.visibility</p:attrName>
                                        </p:attrNameLst>
                                      </p:cBhvr>
                                      <p:to>
                                        <p:strVal val="visible"/>
                                      </p:to>
                                    </p:set>
                                    <p:animEffect transition="in" filter="fade">
                                      <p:cBhvr>
                                        <p:cTn id="12" dur="1"/>
                                        <p:tgtEl>
                                          <p:spTgt spid="1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4" end="4"/>
                                            </p:txEl>
                                          </p:spTgt>
                                        </p:tgtEl>
                                        <p:attrNameLst>
                                          <p:attrName>style.visibility</p:attrName>
                                        </p:attrNameLst>
                                      </p:cBhvr>
                                      <p:to>
                                        <p:strVal val="visible"/>
                                      </p:to>
                                    </p:set>
                                    <p:animEffect transition="in" filter="fade">
                                      <p:cBhvr>
                                        <p:cTn id="17" dur="1"/>
                                        <p:tgtEl>
                                          <p:spTgt spid="1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6" end="6"/>
                                            </p:txEl>
                                          </p:spTgt>
                                        </p:tgtEl>
                                        <p:attrNameLst>
                                          <p:attrName>style.visibility</p:attrName>
                                        </p:attrNameLst>
                                      </p:cBhvr>
                                      <p:to>
                                        <p:strVal val="visible"/>
                                      </p:to>
                                    </p:set>
                                    <p:animEffect transition="in" filter="fade">
                                      <p:cBhvr>
                                        <p:cTn id="22" dur="1"/>
                                        <p:tgtEl>
                                          <p:spTgt spid="11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8" end="8"/>
                                            </p:txEl>
                                          </p:spTgt>
                                        </p:tgtEl>
                                        <p:attrNameLst>
                                          <p:attrName>style.visibility</p:attrName>
                                        </p:attrNameLst>
                                      </p:cBhvr>
                                      <p:to>
                                        <p:strVal val="visible"/>
                                      </p:to>
                                    </p:set>
                                    <p:animEffect transition="in" filter="fade">
                                      <p:cBhvr>
                                        <p:cTn id="27" dur="1"/>
                                        <p:tgtEl>
                                          <p:spTgt spid="11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9" end="9"/>
                                            </p:txEl>
                                          </p:spTgt>
                                        </p:tgtEl>
                                        <p:attrNameLst>
                                          <p:attrName>style.visibility</p:attrName>
                                        </p:attrNameLst>
                                      </p:cBhvr>
                                      <p:to>
                                        <p:strVal val="visible"/>
                                      </p:to>
                                    </p:set>
                                    <p:animEffect transition="in" filter="fade">
                                      <p:cBhvr>
                                        <p:cTn id="32" dur="1"/>
                                        <p:tgtEl>
                                          <p:spTgt spid="1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566</Words>
  <Application>Microsoft Office PowerPoint</Application>
  <PresentationFormat>On-screen Show (16:9)</PresentationFormat>
  <Paragraphs>69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Merriweather</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Methane Ice Worms slides</dc:title>
  <dc:creator>AlbertCreative2020</dc:creator>
  <cp:lastModifiedBy>Matthew King</cp:lastModifiedBy>
  <cp:revision>17</cp:revision>
  <dcterms:modified xsi:type="dcterms:W3CDTF">2023-03-18T17:06:17Z</dcterms:modified>
</cp:coreProperties>
</file>