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2" r:id="rId2"/>
    <p:sldMasterId id="2147483674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5143500" type="screen16x9"/>
  <p:notesSz cx="6858000" cy="9144000"/>
  <p:embeddedFontLst>
    <p:embeddedFont>
      <p:font typeface="Play"/>
      <p:regular r:id="rId20"/>
      <p:bold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gzvcmc35H0hXVjwMh41MrOogtm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660CC5-5D80-44DE-9EFC-FA960FB003AD}">
  <a:tblStyle styleId="{51660CC5-5D80-44DE-9EFC-FA960FB003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lorer.noaa.gov/edu/multimedia-resources/dsd/media/hydrothermal-vents-1920x1080.mp4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lorer.noaa.gov/edu/multimedia-resources/dsd/media/hydrothermal-vents-1920x1080.mp4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" name="Google Shape;18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033fd2ac0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033fd2ac0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033fd2ac0d_0_402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g3033fd2ac0d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0563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03436dcb10_0_12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VIDEO: </a:t>
            </a:r>
            <a:r>
              <a:rPr lang="en-US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https://oceanexplorer.noaa.gov/edu/multimedia-resources/dsd/media/hydrothermal-vents-1920x1080.mp4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Play </a:t>
            </a: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5:50-7:30 min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303436dcb1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0563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033fd2ac0d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033fd2ac0d_0_294:notes"/>
          <p:cNvSpPr txBox="1">
            <a:spLocks noGrp="1"/>
          </p:cNvSpPr>
          <p:nvPr>
            <p:ph type="body" idx="1"/>
          </p:nvPr>
        </p:nvSpPr>
        <p:spPr>
          <a:xfrm>
            <a:off x="685778" y="4343399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033fd2ac0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033fd2ac0d_0_301:notes"/>
          <p:cNvSpPr txBox="1">
            <a:spLocks noGrp="1"/>
          </p:cNvSpPr>
          <p:nvPr>
            <p:ph type="body" idx="1"/>
          </p:nvPr>
        </p:nvSpPr>
        <p:spPr>
          <a:xfrm>
            <a:off x="685778" y="4343399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033fd2ac0d_0_412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3033fd2ac0d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0563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1014aa96f1_0_125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014aa96f1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0563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33fd2ac0d_0_165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What happens to the environment, i.e. what changes, as the ocean gets deeper? </a:t>
            </a:r>
            <a:r>
              <a:rPr lang="en-US" sz="1500" i="1">
                <a:solidFill>
                  <a:schemeClr val="dk1"/>
                </a:solidFill>
              </a:rPr>
              <a:t>Answers may include: it gets colder, the pressure is get higher, and it gets darker (no light). Focus on the “gets darker - no light” </a:t>
            </a:r>
            <a:endParaRPr sz="15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g3033fd2ac0d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0563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033fd2ac0d_0_418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VIDEO: </a:t>
            </a:r>
            <a:r>
              <a:rPr lang="en-US" sz="1200" u="sng">
                <a:solidFill>
                  <a:schemeClr val="hlink"/>
                </a:solidFill>
                <a:hlinkClick r:id="rId3"/>
              </a:rPr>
              <a:t>https://oceanexplorer.noaa.gov/edu/multimedia-resources/dsd/media/hydrothermal-vents-1920x1080.mp4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chemeClr val="dk1"/>
                </a:solidFill>
              </a:rPr>
              <a:t>Play </a:t>
            </a:r>
            <a:r>
              <a:rPr lang="en-US" sz="1200">
                <a:solidFill>
                  <a:schemeClr val="dk1"/>
                </a:solidFill>
              </a:rPr>
              <a:t>5:50-8:30 min 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3033fd2ac0d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0563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033fd2ac0d_0_430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do animal near vents get their energy?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Chemosynthesis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uses the special process to create energy?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Bacteria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So, what is the base of the food chain down at hydrothermal vent sites?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Bacteria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g3033fd2ac0d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0563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033fd2ac0d_0_424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g3033fd2ac0d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0563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033fd2ac0d_0_173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3033fd2ac0d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0563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03436dcb10_0_0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g303436dcb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0563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033fd2ac0d_0_394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g3033fd2ac0d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0563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TITLE_AND_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2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4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014aa96f1_0_207"/>
          <p:cNvSpPr txBox="1">
            <a:spLocks noGrp="1"/>
          </p:cNvSpPr>
          <p:nvPr>
            <p:ph type="title"/>
          </p:nvPr>
        </p:nvSpPr>
        <p:spPr>
          <a:xfrm>
            <a:off x="311699" y="735667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31014aa96f1_0_207"/>
          <p:cNvSpPr txBox="1">
            <a:spLocks noGrp="1"/>
          </p:cNvSpPr>
          <p:nvPr>
            <p:ph type="body" idx="1"/>
          </p:nvPr>
        </p:nvSpPr>
        <p:spPr>
          <a:xfrm>
            <a:off x="311699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31014aa96f1_0_207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 lnSpcReduction="20000"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1014aa96f1_0_211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0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31014aa96f1_0_211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709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31014aa96f1_0_211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g31014aa96f1_0_211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41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g31014aa96f1_0_211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33fd2ac0d_0_3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g3033fd2ac0d_0_3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3033fd2ac0d_0_3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033fd2ac0d_0_31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3033fd2ac0d_0_318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3" name="Google Shape;73;g3033fd2ac0d_0_3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g3033fd2ac0d_0_3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3033fd2ac0d_0_3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033fd2ac0d_0_3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g3033fd2ac0d_0_3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g3033fd2ac0d_0_3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3033fd2ac0d_0_3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3033fd2ac0d_0_3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033fd2ac0d_0_330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3033fd2ac0d_0_33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g3033fd2ac0d_0_3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3033fd2ac0d_0_3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3033fd2ac0d_0_3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033fd2ac0d_0_3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3033fd2ac0d_0_33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g3033fd2ac0d_0_33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g3033fd2ac0d_0_3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3033fd2ac0d_0_3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3033fd2ac0d_0_3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033fd2ac0d_0_34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3033fd2ac0d_0_343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8" name="Google Shape;98;g3033fd2ac0d_0_343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3033fd2ac0d_0_34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0" name="Google Shape;100;g3033fd2ac0d_0_34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g3033fd2ac0d_0_3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3033fd2ac0d_0_3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3033fd2ac0d_0_3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33fd2ac0d_0_3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3033fd2ac0d_0_3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3033fd2ac0d_0_3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3033fd2ac0d_0_3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033fd2ac0d_0_35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3033fd2ac0d_0_35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2" name="Google Shape;112;g3033fd2ac0d_0_35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3" name="Google Shape;113;g3033fd2ac0d_0_3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3033fd2ac0d_0_3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3033fd2ac0d_0_3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033fd2ac0d_0_36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3033fd2ac0d_0_36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g3033fd2ac0d_0_36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0" name="Google Shape;120;g3033fd2ac0d_0_3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3033fd2ac0d_0_3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3033fd2ac0d_0_3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33fd2ac0d_0_37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3033fd2ac0d_0_37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g3033fd2ac0d_0_3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3033fd2ac0d_0_3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3033fd2ac0d_0_3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33fd2ac0d_0_377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3033fd2ac0d_0_377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g3033fd2ac0d_0_3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3033fd2ac0d_0_3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3033fd2ac0d_0_3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389fbf9e7_0_17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g30389fbf9e7_0_17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g30389fbf9e7_0_1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0389fbf9e7_0_17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5" name="Google Shape;145;g30389fbf9e7_0_1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389fbf9e7_0_1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30389fbf9e7_0_1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g30389fbf9e7_0_1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389fbf9e7_0_1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30389fbf9e7_0_1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3" name="Google Shape;153;g30389fbf9e7_0_18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4" name="Google Shape;154;g30389fbf9e7_0_1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389fbf9e7_0_1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30389fbf9e7_0_1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0389fbf9e7_0_19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0" name="Google Shape;160;g30389fbf9e7_0_19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1" name="Google Shape;161;g30389fbf9e7_0_1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389fbf9e7_0_19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4" name="Google Shape;164;g30389fbf9e7_0_1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389fbf9e7_0_19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30389fbf9e7_0_19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8" name="Google Shape;168;g30389fbf9e7_0_19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g30389fbf9e7_0_19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g30389fbf9e7_0_1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0389fbf9e7_0_20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73" name="Google Shape;173;g30389fbf9e7_0_2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389fbf9e7_0_20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6" name="Google Shape;176;g30389fbf9e7_0_20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7" name="Google Shape;177;g30389fbf9e7_0_2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0389fbf9e7_0_2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7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0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2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_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2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033fd2ac0d_0_30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g3033fd2ac0d_0_30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g3033fd2ac0d_0_30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g3033fd2ac0d_0_30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g3033fd2ac0d_0_30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389fbf9e7_0_1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g30389fbf9e7_0_1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g30389fbf9e7_0_1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lorer.noaa.gov/edu/multimedia-resources/dsd/media/hydrothermal-vents-1920x1080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lorer.noaa.gov/edu/multimedia-resources/dsd/media/hydrothermal-vents-1920x1080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" descr="Hydrothermal-vent chimne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8713" y="2481125"/>
            <a:ext cx="3966576" cy="223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Fueling Life on Earth"/>
          <p:cNvSpPr txBox="1"/>
          <p:nvPr/>
        </p:nvSpPr>
        <p:spPr>
          <a:xfrm>
            <a:off x="353100" y="1109275"/>
            <a:ext cx="8493600" cy="16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</a:rPr>
              <a:t>Fueling Life on Earth</a:t>
            </a:r>
            <a:endParaRPr sz="400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3300" dirty="0">
                <a:solidFill>
                  <a:schemeClr val="dk1"/>
                </a:solidFill>
              </a:rPr>
              <a:t>Photosynthesis vs Chemosynthesis</a:t>
            </a:r>
            <a:endParaRPr sz="33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5100" b="1" dirty="0">
              <a:solidFill>
                <a:schemeClr val="dk1"/>
              </a:solidFill>
            </a:endParaRP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9ED76A3D-1A4F-4213-B547-39692E5F9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Fueling Life on Earth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43878B4B-C3AC-420B-9746-642A437F1A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Chemosynthesis diagram</a:t>
            </a:r>
          </a:p>
        </p:txBody>
      </p:sp>
      <p:pic>
        <p:nvPicPr>
          <p:cNvPr id="254" name="Google Shape;254;g3033fd2ac0d_0_121" descr="Chemosynthesis diagram"/>
          <p:cNvPicPr preferRelativeResize="0"/>
          <p:nvPr/>
        </p:nvPicPr>
        <p:blipFill rotWithShape="1">
          <a:blip r:embed="rId3">
            <a:alphaModFix/>
          </a:blip>
          <a:srcRect l="662" t="2111" r="64821" b="31473"/>
          <a:stretch/>
        </p:blipFill>
        <p:spPr>
          <a:xfrm>
            <a:off x="4990100" y="157325"/>
            <a:ext cx="3413873" cy="48288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3" name="Google Shape;253;g3033fd2ac0d_0_121" descr="Photosynthesis diagram"/>
          <p:cNvPicPr preferRelativeResize="0"/>
          <p:nvPr/>
        </p:nvPicPr>
        <p:blipFill rotWithShape="1">
          <a:blip r:embed="rId4">
            <a:alphaModFix/>
          </a:blip>
          <a:srcRect l="46590" t="17630" r="2172" b="21341"/>
          <a:stretch/>
        </p:blipFill>
        <p:spPr>
          <a:xfrm>
            <a:off x="596649" y="98075"/>
            <a:ext cx="3267405" cy="49473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033fd2ac0d_0_402"/>
          <p:cNvSpPr txBox="1">
            <a:spLocks noGrp="1"/>
          </p:cNvSpPr>
          <p:nvPr>
            <p:ph type="sldNum" idx="12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</p:spPr>
        <p:txBody>
          <a:bodyPr spcFirstLastPara="1" wrap="square" lIns="91400" tIns="91400" rIns="91400" bIns="91400" anchor="ctr" anchorCtr="0">
            <a:normAutofit fontScale="925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000">
              <a:solidFill>
                <a:srgbClr val="585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1" name="Google Shape;261;g3033fd2ac0d_0_402"/>
          <p:cNvGraphicFramePr/>
          <p:nvPr/>
        </p:nvGraphicFramePr>
        <p:xfrm>
          <a:off x="972950" y="1453900"/>
          <a:ext cx="7198075" cy="3087150"/>
        </p:xfrm>
        <a:graphic>
          <a:graphicData uri="http://schemas.openxmlformats.org/drawingml/2006/table">
            <a:tbl>
              <a:tblPr>
                <a:noFill/>
                <a:tableStyleId>{51660CC5-5D80-44DE-9EFC-FA960FB003AD}</a:tableStyleId>
              </a:tblPr>
              <a:tblGrid>
                <a:gridCol w="236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8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1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/>
                        <a:t>Photosynthesis </a:t>
                      </a:r>
                      <a:endParaRPr sz="1100" b="1" dirty="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/>
                        <a:t>BOTH </a:t>
                      </a:r>
                      <a:endParaRPr sz="1100" b="1" dirty="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/>
                        <a:t>Chemosynthesis</a:t>
                      </a:r>
                      <a:endParaRPr sz="1100" b="1" dirty="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1"/>
                        <a:t>Write the equation.</a:t>
                      </a:r>
                      <a:endParaRPr sz="1100" b="1" i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1"/>
                        <a:t>Write the equation.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1750">
                <a:tc>
                  <a:txBody>
                    <a:bodyPr/>
                    <a:lstStyle/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rgbClr val="FF0000"/>
                        </a:solidFill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0" name="Google Shape;260;g3033fd2ac0d_0_402"/>
          <p:cNvSpPr txBox="1">
            <a:spLocks noGrp="1"/>
          </p:cNvSpPr>
          <p:nvPr>
            <p:ph type="title"/>
          </p:nvPr>
        </p:nvSpPr>
        <p:spPr>
          <a:xfrm>
            <a:off x="1461650" y="340475"/>
            <a:ext cx="7424400" cy="5727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Learning Procedure: Compare and Contrast Processes </a:t>
            </a:r>
            <a:endParaRPr sz="2200" b="1">
              <a:solidFill>
                <a:srgbClr val="00A0D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03436dcb10_0_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00" tIns="91400" rIns="91400" bIns="91400" anchor="ctr" anchorCtr="0">
            <a:normAutofit fontScale="925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68" name="Google Shape;268;g303436dcb10_0_12" descr="Deep-Sea Dialogues Hydrothermal Vents Video Thumbnail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524"/>
          <a:stretch/>
        </p:blipFill>
        <p:spPr>
          <a:xfrm>
            <a:off x="1175479" y="1139700"/>
            <a:ext cx="6893900" cy="3617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Learning Procedure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Learning Procedure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39B60F-8AF9-48DA-884D-5BA90AEBB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Procedure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2A3045F-D6AB-4FF9-9FE1-BE6CFCAC3259}"/>
              </a:ext>
            </a:extLst>
          </p:cNvPr>
          <p:cNvGrpSpPr/>
          <p:nvPr/>
        </p:nvGrpSpPr>
        <p:grpSpPr>
          <a:xfrm>
            <a:off x="307225" y="2537625"/>
            <a:ext cx="8489558" cy="2233801"/>
            <a:chOff x="307225" y="2537625"/>
            <a:chExt cx="8489558" cy="2233801"/>
          </a:xfrm>
        </p:grpSpPr>
        <p:pic>
          <p:nvPicPr>
            <p:cNvPr id="273" name="Google Shape;273;g3033fd2ac0d_0_294" descr="Chemical equation for photosynthesis showing carbon dioxide, water, glucose, and oxygen with the sun."/>
            <p:cNvPicPr preferRelativeResize="0"/>
            <p:nvPr/>
          </p:nvPicPr>
          <p:blipFill rotWithShape="1">
            <a:blip r:embed="rId3">
              <a:alphaModFix/>
            </a:blip>
            <a:srcRect l="40244" t="46323" r="55934"/>
            <a:stretch/>
          </p:blipFill>
          <p:spPr>
            <a:xfrm>
              <a:off x="7896600" y="2849338"/>
              <a:ext cx="243199" cy="73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g3033fd2ac0d_0_29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7844" t="51393" r="35632" b="16875"/>
            <a:stretch/>
          </p:blipFill>
          <p:spPr>
            <a:xfrm>
              <a:off x="3249097" y="2955417"/>
              <a:ext cx="499425" cy="52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g3033fd2ac0d_0_294" descr="Image representing 6 carbon dioxide molecules"/>
            <p:cNvPicPr preferRelativeResize="0"/>
            <p:nvPr/>
          </p:nvPicPr>
          <p:blipFill rotWithShape="1">
            <a:blip r:embed="rId4">
              <a:alphaModFix/>
            </a:blip>
            <a:srcRect t="35350" r="65004" b="4201"/>
            <a:stretch/>
          </p:blipFill>
          <p:spPr>
            <a:xfrm>
              <a:off x="307225" y="2537625"/>
              <a:ext cx="1413274" cy="2233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g3033fd2ac0d_0_294" descr="Image representing 6 oxygen molecules"/>
            <p:cNvPicPr preferRelativeResize="0"/>
            <p:nvPr/>
          </p:nvPicPr>
          <p:blipFill rotWithShape="1">
            <a:blip r:embed="rId5">
              <a:alphaModFix/>
            </a:blip>
            <a:srcRect l="82581" t="15009" r="5704"/>
            <a:stretch/>
          </p:blipFill>
          <p:spPr>
            <a:xfrm>
              <a:off x="8143135" y="2537625"/>
              <a:ext cx="653648" cy="206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g3033fd2ac0d_0_294" descr="Image representing 6 water molecules"/>
            <p:cNvPicPr preferRelativeResize="0"/>
            <p:nvPr/>
          </p:nvPicPr>
          <p:blipFill rotWithShape="1">
            <a:blip r:embed="rId4">
              <a:alphaModFix/>
            </a:blip>
            <a:srcRect l="51814" t="35350" r="17876" b="4201"/>
            <a:stretch/>
          </p:blipFill>
          <p:spPr>
            <a:xfrm>
              <a:off x="2026775" y="2537625"/>
              <a:ext cx="1224009" cy="2233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g3033fd2ac0d_0_294" descr="Image representing sugar molecule C6H12O6"/>
            <p:cNvPicPr preferRelativeResize="0"/>
            <p:nvPr/>
          </p:nvPicPr>
          <p:blipFill rotWithShape="1">
            <a:blip r:embed="rId5">
              <a:alphaModFix/>
            </a:blip>
            <a:srcRect t="43651" r="25155" b="23290"/>
            <a:stretch/>
          </p:blipFill>
          <p:spPr>
            <a:xfrm>
              <a:off x="3716807" y="2674925"/>
              <a:ext cx="4176474" cy="802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g3033fd2ac0d_0_294" descr="plus sign"/>
            <p:cNvPicPr preferRelativeResize="0"/>
            <p:nvPr/>
          </p:nvPicPr>
          <p:blipFill rotWithShape="1">
            <a:blip r:embed="rId3">
              <a:alphaModFix/>
            </a:blip>
            <a:srcRect l="40244" t="46323" r="55934"/>
            <a:stretch/>
          </p:blipFill>
          <p:spPr>
            <a:xfrm>
              <a:off x="1752037" y="3202463"/>
              <a:ext cx="243199" cy="73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D9C11E5-8DD5-4E27-9D0D-2DDF86126E04}"/>
              </a:ext>
            </a:extLst>
          </p:cNvPr>
          <p:cNvGrpSpPr/>
          <p:nvPr/>
        </p:nvGrpSpPr>
        <p:grpSpPr>
          <a:xfrm>
            <a:off x="620600" y="1007250"/>
            <a:ext cx="8461351" cy="1585100"/>
            <a:chOff x="620600" y="1007250"/>
            <a:chExt cx="8461351" cy="1585100"/>
          </a:xfrm>
        </p:grpSpPr>
        <p:pic>
          <p:nvPicPr>
            <p:cNvPr id="277" name="Google Shape;277;g3033fd2ac0d_0_294" descr="6H2O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4358" r="42039"/>
            <a:stretch/>
          </p:blipFill>
          <p:spPr>
            <a:xfrm>
              <a:off x="2118174" y="1067625"/>
              <a:ext cx="865701" cy="136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g3033fd2ac0d_0_294" descr="6CO2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26745" r="59653"/>
            <a:stretch/>
          </p:blipFill>
          <p:spPr>
            <a:xfrm>
              <a:off x="620600" y="1067625"/>
              <a:ext cx="865701" cy="136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g3033fd2ac0d_0_29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7844" r="35632" b="16874"/>
            <a:stretch/>
          </p:blipFill>
          <p:spPr>
            <a:xfrm>
              <a:off x="3592116" y="1067638"/>
              <a:ext cx="499434" cy="136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g3033fd2ac0d_0_29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0244" t="46323" r="55934"/>
            <a:stretch/>
          </p:blipFill>
          <p:spPr>
            <a:xfrm>
              <a:off x="6725687" y="1007250"/>
              <a:ext cx="243199" cy="73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g3033fd2ac0d_0_29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0244" t="46323" r="55934"/>
            <a:stretch/>
          </p:blipFill>
          <p:spPr>
            <a:xfrm>
              <a:off x="1720500" y="1637800"/>
              <a:ext cx="243199" cy="73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g3033fd2ac0d_0_294" descr="plus sign"/>
            <p:cNvPicPr preferRelativeResize="0"/>
            <p:nvPr/>
          </p:nvPicPr>
          <p:blipFill rotWithShape="1">
            <a:blip r:embed="rId3">
              <a:alphaModFix/>
            </a:blip>
            <a:srcRect l="40244" t="46323" r="55934"/>
            <a:stretch/>
          </p:blipFill>
          <p:spPr>
            <a:xfrm>
              <a:off x="1680637" y="1007250"/>
              <a:ext cx="243199" cy="7346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" name="Group 1" descr="C6H12O6">
              <a:extLst>
                <a:ext uri="{FF2B5EF4-FFF2-40B4-BE49-F238E27FC236}">
                  <a16:creationId xmlns:a16="http://schemas.microsoft.com/office/drawing/2014/main" id="{11DE59C2-216A-4C42-B879-F1B13F8A54A1}"/>
                </a:ext>
              </a:extLst>
            </p:cNvPr>
            <p:cNvGrpSpPr/>
            <p:nvPr/>
          </p:nvGrpSpPr>
          <p:grpSpPr>
            <a:xfrm>
              <a:off x="4612625" y="1032787"/>
              <a:ext cx="1224001" cy="1559563"/>
              <a:chOff x="4612625" y="1032787"/>
              <a:chExt cx="1224001" cy="1559563"/>
            </a:xfrm>
          </p:grpSpPr>
          <p:pic>
            <p:nvPicPr>
              <p:cNvPr id="283" name="Google Shape;283;g3033fd2ac0d_0_2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64569" r="17759" b="64920"/>
              <a:stretch/>
            </p:blipFill>
            <p:spPr>
              <a:xfrm>
                <a:off x="4612625" y="1032787"/>
                <a:ext cx="1224001" cy="522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g3033fd2ac0d_0_294" descr="Sugar molecule C6H12O6"/>
              <p:cNvPicPr preferRelativeResize="0"/>
              <p:nvPr/>
            </p:nvPicPr>
            <p:blipFill rotWithShape="1">
              <a:blip r:embed="rId3">
                <a:alphaModFix/>
              </a:blip>
              <a:srcRect l="64569" t="35909" r="21244"/>
              <a:stretch/>
            </p:blipFill>
            <p:spPr>
              <a:xfrm>
                <a:off x="4657675" y="1637800"/>
                <a:ext cx="982627" cy="954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" name="Group 2" descr="6O2">
              <a:extLst>
                <a:ext uri="{FF2B5EF4-FFF2-40B4-BE49-F238E27FC236}">
                  <a16:creationId xmlns:a16="http://schemas.microsoft.com/office/drawing/2014/main" id="{FC2B4E7A-8139-41AF-9C00-736F26C0A9E8}"/>
                </a:ext>
              </a:extLst>
            </p:cNvPr>
            <p:cNvGrpSpPr/>
            <p:nvPr/>
          </p:nvGrpSpPr>
          <p:grpSpPr>
            <a:xfrm>
              <a:off x="7857950" y="1019113"/>
              <a:ext cx="1224001" cy="1530363"/>
              <a:chOff x="7857950" y="1019113"/>
              <a:chExt cx="1224001" cy="1530363"/>
            </a:xfrm>
          </p:grpSpPr>
          <p:pic>
            <p:nvPicPr>
              <p:cNvPr id="282" name="Google Shape;282;g3033fd2ac0d_0_2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86388" b="64581"/>
              <a:stretch/>
            </p:blipFill>
            <p:spPr>
              <a:xfrm>
                <a:off x="7857950" y="1019113"/>
                <a:ext cx="982627" cy="549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9" name="Google Shape;289;g3033fd2ac0d_0_294" descr="Oxygen molecule 6O2"/>
              <p:cNvPicPr preferRelativeResize="0"/>
              <p:nvPr/>
            </p:nvPicPr>
            <p:blipFill rotWithShape="1">
              <a:blip r:embed="rId3">
                <a:alphaModFix/>
              </a:blip>
              <a:srcRect l="83044" t="35946"/>
              <a:stretch/>
            </p:blipFill>
            <p:spPr>
              <a:xfrm>
                <a:off x="7857950" y="1555226"/>
                <a:ext cx="1224001" cy="9942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0" name="Google Shape;290;g3033fd2ac0d_0_294" descr="plus sign"/>
            <p:cNvPicPr preferRelativeResize="0"/>
            <p:nvPr/>
          </p:nvPicPr>
          <p:blipFill rotWithShape="1">
            <a:blip r:embed="rId3">
              <a:alphaModFix/>
            </a:blip>
            <a:srcRect l="40244" t="46323" r="55934"/>
            <a:stretch/>
          </p:blipFill>
          <p:spPr>
            <a:xfrm>
              <a:off x="6725675" y="1803000"/>
              <a:ext cx="243199" cy="73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1" name="Google Shape;291;g3033fd2ac0d_0_294" descr="Sun icon"/>
          <p:cNvPicPr preferRelativeResize="0"/>
          <p:nvPr/>
        </p:nvPicPr>
        <p:blipFill rotWithShape="1">
          <a:blip r:embed="rId6">
            <a:alphaModFix/>
          </a:blip>
          <a:srcRect l="24387" t="33868" r="31672" b="33528"/>
          <a:stretch/>
        </p:blipFill>
        <p:spPr>
          <a:xfrm rot="-2958394">
            <a:off x="3349804" y="147488"/>
            <a:ext cx="875664" cy="8410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8E10B5E0-1AB3-4095-B6CD-8FC4165E26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Chemical equation for photosynthesis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g3033fd2ac0d_0_301" descr="Illustration of chemosynthesis reaction components with chemical formulas and corresponding labels."/>
          <p:cNvGrpSpPr/>
          <p:nvPr/>
        </p:nvGrpSpPr>
        <p:grpSpPr>
          <a:xfrm>
            <a:off x="810131" y="1218419"/>
            <a:ext cx="7523738" cy="3078056"/>
            <a:chOff x="810131" y="1218419"/>
            <a:chExt cx="7523738" cy="3078056"/>
          </a:xfrm>
        </p:grpSpPr>
        <p:pic>
          <p:nvPicPr>
            <p:cNvPr id="297" name="Google Shape;297;g3033fd2ac0d_0_301" descr="plus icon"/>
            <p:cNvPicPr preferRelativeResize="0"/>
            <p:nvPr/>
          </p:nvPicPr>
          <p:blipFill rotWithShape="1">
            <a:blip r:embed="rId3">
              <a:alphaModFix/>
            </a:blip>
            <a:srcRect l="40244" t="46323" r="55934"/>
            <a:stretch/>
          </p:blipFill>
          <p:spPr>
            <a:xfrm>
              <a:off x="2989975" y="3067563"/>
              <a:ext cx="243199" cy="73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g3033fd2ac0d_0_301" descr="arrow icon"/>
            <p:cNvPicPr preferRelativeResize="0"/>
            <p:nvPr/>
          </p:nvPicPr>
          <p:blipFill rotWithShape="1">
            <a:blip r:embed="rId3">
              <a:alphaModFix/>
            </a:blip>
            <a:srcRect l="57844" t="51393" r="35632" b="16875"/>
            <a:stretch/>
          </p:blipFill>
          <p:spPr>
            <a:xfrm>
              <a:off x="4034232" y="3173642"/>
              <a:ext cx="499425" cy="52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g3033fd2ac0d_0_301" title="IMG_5814.heic"/>
            <p:cNvPicPr preferRelativeResize="0"/>
            <p:nvPr/>
          </p:nvPicPr>
          <p:blipFill rotWithShape="1">
            <a:blip r:embed="rId4">
              <a:alphaModFix/>
            </a:blip>
            <a:srcRect l="72708" t="55650" r="6759" b="13482"/>
            <a:stretch/>
          </p:blipFill>
          <p:spPr>
            <a:xfrm>
              <a:off x="7216475" y="2861412"/>
              <a:ext cx="885274" cy="998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g3033fd2ac0d_0_301" title="IMG_5812.heic"/>
            <p:cNvPicPr preferRelativeResize="0"/>
            <p:nvPr/>
          </p:nvPicPr>
          <p:blipFill rotWithShape="1">
            <a:blip r:embed="rId5">
              <a:alphaModFix/>
            </a:blip>
            <a:srcRect l="2369" t="41182" r="77756" b="23046"/>
            <a:stretch/>
          </p:blipFill>
          <p:spPr>
            <a:xfrm>
              <a:off x="1024425" y="2921425"/>
              <a:ext cx="885274" cy="1026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g3033fd2ac0d_0_301" descr="Illustration of chemosynthesis reaction components with chemical formulas and corresponding labels.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0131" y="1218419"/>
              <a:ext cx="7523738" cy="15949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g3033fd2ac0d_0_301" title="IMG_5812.heic"/>
            <p:cNvPicPr preferRelativeResize="0"/>
            <p:nvPr/>
          </p:nvPicPr>
          <p:blipFill rotWithShape="1">
            <a:blip r:embed="rId5">
              <a:alphaModFix/>
            </a:blip>
            <a:srcRect l="72382" t="44657" r="10226" b="30005"/>
            <a:stretch/>
          </p:blipFill>
          <p:spPr>
            <a:xfrm>
              <a:off x="3277575" y="3071200"/>
              <a:ext cx="774676" cy="727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g3033fd2ac0d_0_301" title="IMG_5812.heic"/>
            <p:cNvPicPr preferRelativeResize="0"/>
            <p:nvPr/>
          </p:nvPicPr>
          <p:blipFill rotWithShape="1">
            <a:blip r:embed="rId5">
              <a:alphaModFix/>
            </a:blip>
            <a:srcRect l="39868" t="41181" r="42740" b="4717"/>
            <a:stretch/>
          </p:blipFill>
          <p:spPr>
            <a:xfrm>
              <a:off x="2224950" y="2743350"/>
              <a:ext cx="774676" cy="1553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g3033fd2ac0d_0_301" title="IMG_5814.heic"/>
            <p:cNvPicPr preferRelativeResize="0"/>
            <p:nvPr/>
          </p:nvPicPr>
          <p:blipFill rotWithShape="1">
            <a:blip r:embed="rId4">
              <a:alphaModFix/>
            </a:blip>
            <a:srcRect l="44721" t="58561" r="37637" b="19200"/>
            <a:stretch/>
          </p:blipFill>
          <p:spPr>
            <a:xfrm>
              <a:off x="6053275" y="2996799"/>
              <a:ext cx="885274" cy="836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g3033fd2ac0d_0_301" title="IMG_5814.heic"/>
            <p:cNvPicPr preferRelativeResize="0"/>
            <p:nvPr/>
          </p:nvPicPr>
          <p:blipFill rotWithShape="1">
            <a:blip r:embed="rId4">
              <a:alphaModFix/>
            </a:blip>
            <a:srcRect l="6504" t="65188" r="64415" b="13483"/>
            <a:stretch/>
          </p:blipFill>
          <p:spPr>
            <a:xfrm>
              <a:off x="4471116" y="2996800"/>
              <a:ext cx="1322250" cy="727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g3033fd2ac0d_0_301" descr="plus icon"/>
            <p:cNvPicPr preferRelativeResize="0"/>
            <p:nvPr/>
          </p:nvPicPr>
          <p:blipFill rotWithShape="1">
            <a:blip r:embed="rId3">
              <a:alphaModFix/>
            </a:blip>
            <a:srcRect l="40244" t="46323" r="55934"/>
            <a:stretch/>
          </p:blipFill>
          <p:spPr>
            <a:xfrm>
              <a:off x="5793387" y="3047975"/>
              <a:ext cx="243199" cy="73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g3033fd2ac0d_0_301" descr="plus icon"/>
            <p:cNvPicPr preferRelativeResize="0"/>
            <p:nvPr/>
          </p:nvPicPr>
          <p:blipFill rotWithShape="1">
            <a:blip r:embed="rId3">
              <a:alphaModFix/>
            </a:blip>
            <a:srcRect l="40244" t="46323" r="55934"/>
            <a:stretch/>
          </p:blipFill>
          <p:spPr>
            <a:xfrm>
              <a:off x="1945725" y="3067563"/>
              <a:ext cx="243199" cy="73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g3033fd2ac0d_0_301" descr="plus icon"/>
            <p:cNvPicPr preferRelativeResize="0"/>
            <p:nvPr/>
          </p:nvPicPr>
          <p:blipFill rotWithShape="1">
            <a:blip r:embed="rId3">
              <a:alphaModFix/>
            </a:blip>
            <a:srcRect l="40244" t="46323" r="55934"/>
            <a:stretch/>
          </p:blipFill>
          <p:spPr>
            <a:xfrm>
              <a:off x="6955912" y="3047975"/>
              <a:ext cx="243199" cy="73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9" name="Google Shape;309;g3033fd2ac0d_0_3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55783" b="65133"/>
          <a:stretch/>
        </p:blipFill>
        <p:spPr>
          <a:xfrm>
            <a:off x="3777525" y="361550"/>
            <a:ext cx="839449" cy="85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Illustration of chemosynthesis reaction components with chemical formulas and corresponding labels." hidden="1">
            <a:extLst>
              <a:ext uri="{FF2B5EF4-FFF2-40B4-BE49-F238E27FC236}">
                <a16:creationId xmlns:a16="http://schemas.microsoft.com/office/drawing/2014/main" id="{8F3B8713-DBC7-44C4-9A38-1E482FFF1A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Illustration of chemosynthesis reaction components with chemical formulas and corresponding labels.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033fd2ac0d_0_4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00" tIns="91400" rIns="91400" bIns="91400" anchor="ctr" anchorCtr="0">
            <a:normAutofit fontScale="925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16" name="Google Shape;316;g3033fd2ac0d_0_412"/>
          <p:cNvSpPr txBox="1">
            <a:spLocks noGrp="1"/>
          </p:cNvSpPr>
          <p:nvPr>
            <p:ph type="body" idx="1"/>
          </p:nvPr>
        </p:nvSpPr>
        <p:spPr>
          <a:xfrm>
            <a:off x="4179110" y="4259596"/>
            <a:ext cx="4595267" cy="43276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fontScale="92500"/>
          </a:bodyPr>
          <a:lstStyle/>
          <a:p>
            <a:pPr marL="8001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001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lang="en-US" sz="1500" b="1" baseline="-25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+ 4H</a:t>
            </a:r>
            <a:r>
              <a:rPr lang="en-US" sz="1500" b="1" baseline="-25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 + </a:t>
            </a:r>
            <a:r>
              <a:rPr lang="en-US" sz="1500" b="1" dirty="0">
                <a:solidFill>
                  <a:schemeClr val="dk1"/>
                </a:solidFill>
              </a:rPr>
              <a:t>O</a:t>
            </a:r>
            <a:r>
              <a:rPr lang="en-US" sz="1500" b="1" baseline="-25000" dirty="0">
                <a:solidFill>
                  <a:schemeClr val="dk1"/>
                </a:solidFill>
              </a:rPr>
              <a:t>2</a:t>
            </a:r>
            <a:r>
              <a:rPr lang="en-US" sz="1500" b="1" dirty="0">
                <a:solidFill>
                  <a:schemeClr val="dk1"/>
                </a:solidFill>
              </a:rPr>
              <a:t> </a:t>
            </a:r>
            <a:r>
              <a:rPr lang="en-US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  CH</a:t>
            </a:r>
            <a:r>
              <a:rPr lang="en-US" sz="1500" b="1" baseline="-25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 + 4S + 3H</a:t>
            </a:r>
            <a:r>
              <a:rPr lang="en-US" sz="1500" b="1" baseline="-25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 </a:t>
            </a:r>
            <a:endParaRPr sz="1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g3033fd2ac0d_0_412" descr="arrow icon pointing to the right"/>
          <p:cNvSpPr/>
          <p:nvPr/>
        </p:nvSpPr>
        <p:spPr>
          <a:xfrm>
            <a:off x="6211570" y="4444197"/>
            <a:ext cx="655800" cy="11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g3033fd2ac0d_0_412" descr="Chemosynthesis diagram pertaining to hydrothermal vents"/>
          <p:cNvPicPr preferRelativeResize="0"/>
          <p:nvPr/>
        </p:nvPicPr>
        <p:blipFill rotWithShape="1">
          <a:blip r:embed="rId3">
            <a:alphaModFix/>
          </a:blip>
          <a:srcRect l="662" t="2111" r="64294" b="31473"/>
          <a:stretch/>
        </p:blipFill>
        <p:spPr>
          <a:xfrm>
            <a:off x="6206034" y="1198023"/>
            <a:ext cx="2558124" cy="3053116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0" name="Google Shape;320;g3033fd2ac0d_0_412" descr="Chemosynthesis diagram"/>
          <p:cNvPicPr preferRelativeResize="0"/>
          <p:nvPr/>
        </p:nvPicPr>
        <p:blipFill rotWithShape="1">
          <a:blip r:embed="rId4">
            <a:alphaModFix/>
          </a:blip>
          <a:srcRect t="1351"/>
          <a:stretch/>
        </p:blipFill>
        <p:spPr>
          <a:xfrm>
            <a:off x="4191988" y="1198025"/>
            <a:ext cx="1965488" cy="305312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8" name="Google Shape;318;g3033fd2ac0d_0_412" descr="Photosynthesis diagram"/>
          <p:cNvPicPr preferRelativeResize="0"/>
          <p:nvPr/>
        </p:nvPicPr>
        <p:blipFill rotWithShape="1">
          <a:blip r:embed="rId5">
            <a:alphaModFix/>
          </a:blip>
          <a:srcRect r="1516" b="4598"/>
          <a:stretch/>
        </p:blipFill>
        <p:spPr>
          <a:xfrm>
            <a:off x="736250" y="1198125"/>
            <a:ext cx="3360396" cy="354494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3033fd2ac0d_0_412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Putting the Pieces Together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Putting the pieces together" hidden="1">
            <a:extLst>
              <a:ext uri="{FF2B5EF4-FFF2-40B4-BE49-F238E27FC236}">
                <a16:creationId xmlns:a16="http://schemas.microsoft.com/office/drawing/2014/main" id="{0620B6DB-4A36-41F9-87D4-D476DF463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the Pieces Together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9DFDB0-8E63-460E-8CBE-DA67F59F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</a:p>
        </p:txBody>
      </p:sp>
      <p:pic>
        <p:nvPicPr>
          <p:cNvPr id="193" name="Google Shape;193;g31014aa96f1_0_125" descr="Public Domain Clip Art Image | Weather Symbols: Sun | ID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4350" y="2456275"/>
            <a:ext cx="1576126" cy="157612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31014aa96f1_0_1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00" tIns="91400" rIns="91400" bIns="91400" anchor="ctr" anchorCtr="0">
            <a:normAutofit fontScale="925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91" name="Google Shape;191;g31014aa96f1_0_125"/>
          <p:cNvSpPr txBox="1">
            <a:spLocks noGrp="1"/>
          </p:cNvSpPr>
          <p:nvPr>
            <p:ph type="body" idx="1"/>
          </p:nvPr>
        </p:nvSpPr>
        <p:spPr>
          <a:xfrm>
            <a:off x="311699" y="1281255"/>
            <a:ext cx="8520602" cy="3416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 fontScale="70000" lnSpcReduction="20000"/>
          </a:bodyPr>
          <a:lstStyle/>
          <a:p>
            <a:pPr marL="457200" lvl="0" indent="-34700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663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Ecosystems depend on some organisms to convert inorganic compounds into food that other organisms can eat.</a:t>
            </a:r>
            <a:endParaRPr sz="2663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3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700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663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majority of life on Earth is based on a food web which revolves around the Sun, as plants use sunlight to make food.</a:t>
            </a:r>
            <a:endParaRPr sz="2663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3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700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663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is this process called?</a:t>
            </a:r>
            <a:endParaRPr sz="2663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3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700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663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does the sunlight provide to most ecosystems? </a:t>
            </a:r>
            <a:endParaRPr sz="2663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63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700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663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do the plants and algae do with that sunlight? What do they create? </a:t>
            </a:r>
            <a:endParaRPr sz="2663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Introduction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 dirty="0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Introduction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2A9D6F-F726-4410-88CB-A8E0A9E21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200" name="Google Shape;200;g3033fd2ac0d_0_16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00" tIns="91400" rIns="91400" bIns="91400" anchor="ctr" anchorCtr="0">
            <a:normAutofit fontScale="925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99" name="Google Shape;199;g3033fd2ac0d_0_165"/>
          <p:cNvSpPr txBox="1">
            <a:spLocks noGrp="1"/>
          </p:cNvSpPr>
          <p:nvPr>
            <p:ph type="body" idx="1"/>
          </p:nvPr>
        </p:nvSpPr>
        <p:spPr>
          <a:xfrm>
            <a:off x="311699" y="1281255"/>
            <a:ext cx="8520602" cy="3416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happens to the environment, i.e. what changes, as the ocean gets deeper? 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 you think there are animals in the deep sea?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there is no light in the deep sea, can photosynthesis occur?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there is life in the deep sea but photosynthesis does not occur, then what do organisms rely on for primary production?   </a:t>
            </a:r>
            <a:endParaRPr sz="2000" dirty="0"/>
          </a:p>
        </p:txBody>
      </p:sp>
      <p:sp>
        <p:nvSpPr>
          <p:cNvPr id="198" name="Introduction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Introduction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1B66F7-C691-400E-91AB-CDA505559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206" name="Google Shape;206;g3033fd2ac0d_0_4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00" tIns="91400" rIns="91400" bIns="91400" anchor="ctr" anchorCtr="0">
            <a:normAutofit fontScale="925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07" name="Google Shape;207;g3033fd2ac0d_0_418" descr="Deep-Sea Dialogues Hydrothermal Vents Video Thumbnail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520" r="-2520"/>
          <a:stretch/>
        </p:blipFill>
        <p:spPr>
          <a:xfrm>
            <a:off x="1335637" y="1139700"/>
            <a:ext cx="6628875" cy="339084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Introduction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Introduction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98E528-2ACA-41B6-9EAF-E73CFE5B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214" name="Google Shape;214;g3033fd2ac0d_0_4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00" tIns="91400" rIns="91400" bIns="91400" anchor="ctr" anchorCtr="0">
            <a:normAutofit fontScale="925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13" name="Google Shape;213;g3033fd2ac0d_0_430"/>
          <p:cNvSpPr txBox="1">
            <a:spLocks noGrp="1"/>
          </p:cNvSpPr>
          <p:nvPr>
            <p:ph type="body" idx="1"/>
          </p:nvPr>
        </p:nvSpPr>
        <p:spPr>
          <a:xfrm>
            <a:off x="311699" y="1281255"/>
            <a:ext cx="8520602" cy="3416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do animal near vents get their energy?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uses the special process to create energy?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So, what is the base of the food chain down at hydrothermal vent sites?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Introduction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Introduction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952FAE-1F67-4424-AE6E-E77DCF797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221" name="Google Shape;221;g3033fd2ac0d_0_4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00" tIns="91400" rIns="91400" bIns="91400" anchor="ctr" anchorCtr="0">
            <a:normAutofit fontScale="925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20" name="Google Shape;220;g3033fd2ac0d_0_424"/>
          <p:cNvSpPr txBox="1">
            <a:spLocks noGrp="1"/>
          </p:cNvSpPr>
          <p:nvPr>
            <p:ph type="body" idx="1"/>
          </p:nvPr>
        </p:nvSpPr>
        <p:spPr>
          <a:xfrm>
            <a:off x="311699" y="1281255"/>
            <a:ext cx="8520602" cy="3416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n-US" sz="2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PHOTO (light) and SYNTHESIS (put things together/build). </a:t>
            </a:r>
            <a:endParaRPr sz="2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○"/>
            </a:pPr>
            <a:r>
              <a:rPr lang="en-US" sz="2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Uses light energy to make food/sugar.</a:t>
            </a:r>
            <a:endParaRPr sz="2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n-US" sz="2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CHEMO (chemical) and SYNTHESIS (put things together/build)</a:t>
            </a:r>
            <a:endParaRPr sz="2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○"/>
            </a:pPr>
            <a:r>
              <a:rPr lang="en-US" sz="2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Uses chemical energy to make food/sugar.</a:t>
            </a:r>
            <a:endParaRPr sz="2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Introduction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Introduction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91D1A4-D774-4EE3-BC7A-4087348E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Procedure</a:t>
            </a:r>
          </a:p>
        </p:txBody>
      </p:sp>
      <p:sp>
        <p:nvSpPr>
          <p:cNvPr id="227" name="Google Shape;227;g3033fd2ac0d_0_17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00" tIns="91400" rIns="91400" bIns="91400" anchor="ctr" anchorCtr="0">
            <a:normAutofit fontScale="925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28" name="Google Shape;228;g3033fd2ac0d_0_173"/>
          <p:cNvSpPr txBox="1"/>
          <p:nvPr/>
        </p:nvSpPr>
        <p:spPr>
          <a:xfrm>
            <a:off x="1008250" y="2242950"/>
            <a:ext cx="70389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DRIVING QUESTION</a:t>
            </a:r>
            <a:endParaRPr sz="2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does the process of photosynthesis compare to chemosynthesis in the deep sea? 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Learning Procedure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Learning Procedure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D47B9F-45FD-449D-A946-990AF6ED7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Procedure - Modeling Materials</a:t>
            </a:r>
          </a:p>
        </p:txBody>
      </p:sp>
      <p:sp>
        <p:nvSpPr>
          <p:cNvPr id="234" name="Google Shape;234;g303436dcb10_0_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00" tIns="91400" rIns="91400" bIns="91400" anchor="ctr" anchorCtr="0">
            <a:normAutofit fontScale="925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pSp>
        <p:nvGrpSpPr>
          <p:cNvPr id="236" name="Google Shape;236;g303436dcb10_0_0" descr="Colored blocks represent elements; paper cutouts depict compounds."/>
          <p:cNvGrpSpPr/>
          <p:nvPr/>
        </p:nvGrpSpPr>
        <p:grpSpPr>
          <a:xfrm>
            <a:off x="1248245" y="1831212"/>
            <a:ext cx="6693172" cy="3009266"/>
            <a:chOff x="1099900" y="1462856"/>
            <a:chExt cx="7038776" cy="3306522"/>
          </a:xfrm>
        </p:grpSpPr>
        <p:pic>
          <p:nvPicPr>
            <p:cNvPr id="237" name="Google Shape;237;g303436dcb10_0_0" descr="Colored blocks represent elements; paper cutouts depict compounds.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>
              <a:off x="3014263" y="-355035"/>
              <a:ext cx="3210051" cy="70387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g303436dcb10_0_0"/>
            <p:cNvSpPr txBox="1"/>
            <p:nvPr/>
          </p:nvSpPr>
          <p:spPr>
            <a:xfrm>
              <a:off x="1140158" y="1496396"/>
              <a:ext cx="15156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Oxygen = 22</a:t>
              </a:r>
              <a:endParaRPr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9" name="Google Shape;239;g303436dcb10_0_0"/>
            <p:cNvSpPr txBox="1"/>
            <p:nvPr/>
          </p:nvSpPr>
          <p:spPr>
            <a:xfrm>
              <a:off x="2400560" y="1462856"/>
              <a:ext cx="20493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Hydrogen  = 20</a:t>
              </a:r>
              <a:endParaRPr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0" name="Google Shape;240;g303436dcb10_0_0"/>
            <p:cNvSpPr txBox="1"/>
            <p:nvPr/>
          </p:nvSpPr>
          <p:spPr>
            <a:xfrm>
              <a:off x="3599481" y="1919965"/>
              <a:ext cx="15156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dk1"/>
                  </a:solidFill>
                </a:rPr>
                <a:t>Carbon = 7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241" name="Google Shape;241;g303436dcb10_0_0"/>
            <p:cNvSpPr txBox="1"/>
            <p:nvPr/>
          </p:nvSpPr>
          <p:spPr>
            <a:xfrm>
              <a:off x="4269779" y="2250680"/>
              <a:ext cx="15156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dk1"/>
                  </a:solidFill>
                </a:rPr>
                <a:t>Sulfur = 4</a:t>
              </a:r>
              <a:endParaRPr b="1">
                <a:solidFill>
                  <a:schemeClr val="dk1"/>
                </a:solidFill>
              </a:endParaRPr>
            </a:p>
          </p:txBody>
        </p:sp>
      </p:grpSp>
      <p:sp>
        <p:nvSpPr>
          <p:cNvPr id="235" name="Google Shape;235;g303436dcb10_0_0"/>
          <p:cNvSpPr txBox="1"/>
          <p:nvPr/>
        </p:nvSpPr>
        <p:spPr>
          <a:xfrm>
            <a:off x="1099825" y="1080575"/>
            <a:ext cx="70389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Example: 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Remember that colors may be different for your kit.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Each color block represents an atom.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Learning Procedure - Modeling Materials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 dirty="0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Learning Procedure - Modeling Materials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1469D73D-B988-48B3-8DE5-5E6F958C6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Procedure - Modeling Instructions</a:t>
            </a:r>
          </a:p>
        </p:txBody>
      </p:sp>
      <p:sp>
        <p:nvSpPr>
          <p:cNvPr id="247" name="Google Shape;247;g3033fd2ac0d_0_39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00" tIns="91400" rIns="91400" bIns="91400" anchor="ctr" anchorCtr="0">
            <a:normAutofit fontScale="925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46" name="Google Shape;246;g3033fd2ac0d_0_394"/>
          <p:cNvSpPr txBox="1">
            <a:spLocks noGrp="1"/>
          </p:cNvSpPr>
          <p:nvPr>
            <p:ph type="body" idx="1"/>
          </p:nvPr>
        </p:nvSpPr>
        <p:spPr>
          <a:xfrm>
            <a:off x="311699" y="1281255"/>
            <a:ext cx="8520602" cy="34164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●"/>
            </a:pPr>
            <a:r>
              <a:rPr lang="en-US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Blocks in the bag represent the atoms for only the REACTANTS of each process.</a:t>
            </a: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●"/>
            </a:pPr>
            <a:r>
              <a:rPr lang="en-US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cut up equation pieces contain all the components for BOTH </a:t>
            </a:r>
            <a:r>
              <a:rPr lang="en-US" sz="17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photosynthesis </a:t>
            </a:r>
            <a:r>
              <a:rPr lang="en-US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 one form of hydrothermal vent </a:t>
            </a:r>
            <a:r>
              <a:rPr lang="en-US" sz="17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chemosynthesis</a:t>
            </a:r>
            <a:r>
              <a:rPr lang="en-US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●"/>
            </a:pPr>
            <a:r>
              <a:rPr lang="en-US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Your group should start by putting together and labeling the reactants for photosynthesis.</a:t>
            </a: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365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Roboto"/>
              <a:buChar char="○"/>
            </a:pPr>
            <a:r>
              <a:rPr lang="en-US" sz="1700" i="1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Hint: The remaining blocks should make the reactants for chemosynthesis.</a:t>
            </a:r>
            <a:endParaRPr sz="1700" i="1" dirty="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●"/>
            </a:pPr>
            <a:r>
              <a:rPr lang="en-US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Work as a team to try and figure out the correct equations for each process. </a:t>
            </a:r>
            <a:r>
              <a:rPr lang="en-US" sz="1700" b="1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Again, start with photosynthesis then go to chemosynthesis. </a:t>
            </a:r>
            <a:endParaRPr sz="1700" b="1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8" name="Learning Procedure - Modeling Instructions"/>
          <p:cNvSpPr txBox="1"/>
          <p:nvPr/>
        </p:nvSpPr>
        <p:spPr>
          <a:xfrm>
            <a:off x="1430516" y="340330"/>
            <a:ext cx="73503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DC"/>
              </a:buClr>
              <a:buSzPts val="2200"/>
              <a:buFont typeface="Roboto"/>
              <a:buNone/>
            </a:pPr>
            <a:r>
              <a:rPr lang="en-US" sz="2200" b="1">
                <a:solidFill>
                  <a:srgbClr val="00A0DC"/>
                </a:solidFill>
                <a:latin typeface="Roboto"/>
                <a:ea typeface="Roboto"/>
                <a:cs typeface="Roboto"/>
                <a:sym typeface="Roboto"/>
              </a:rPr>
              <a:t>Learning Procedure - Modeling Instructions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604</Words>
  <Application>Microsoft Office PowerPoint</Application>
  <PresentationFormat>On-screen Show (16:9)</PresentationFormat>
  <Paragraphs>111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Play</vt:lpstr>
      <vt:lpstr>Arial</vt:lpstr>
      <vt:lpstr>Roboto</vt:lpstr>
      <vt:lpstr>Times New Roman</vt:lpstr>
      <vt:lpstr>Simple Light</vt:lpstr>
      <vt:lpstr>Office Theme</vt:lpstr>
      <vt:lpstr>Simple Light</vt:lpstr>
      <vt:lpstr>Fueling Life on Earth</vt:lpstr>
      <vt:lpstr>Introduction</vt:lpstr>
      <vt:lpstr>Introduction</vt:lpstr>
      <vt:lpstr>Introduction</vt:lpstr>
      <vt:lpstr>Introduction</vt:lpstr>
      <vt:lpstr>Introduction</vt:lpstr>
      <vt:lpstr>Learning Procedure</vt:lpstr>
      <vt:lpstr>Learning Procedure - Modeling Materials</vt:lpstr>
      <vt:lpstr>Learning Procedure - Modeling Instructions</vt:lpstr>
      <vt:lpstr>Chemosynthesis diagram</vt:lpstr>
      <vt:lpstr>Learning Procedure: Compare and Contrast Processes </vt:lpstr>
      <vt:lpstr>Learning Procedure</vt:lpstr>
      <vt:lpstr>Chemical equation for photosynthesis</vt:lpstr>
      <vt:lpstr>Illustration of chemosynthesis reaction components with chemical formulas and corresponding labels.</vt:lpstr>
      <vt:lpstr>Putting the Pieces Together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Ortiz</dc:creator>
  <cp:lastModifiedBy>Natasha McCracken</cp:lastModifiedBy>
  <cp:revision>5</cp:revision>
  <dcterms:modified xsi:type="dcterms:W3CDTF">2025-01-13T17:00:16Z</dcterms:modified>
</cp:coreProperties>
</file>